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2"/>
  </p:sldMasterIdLst>
  <p:notesMasterIdLst>
    <p:notesMasterId r:id="rId42"/>
  </p:notesMasterIdLst>
  <p:handoutMasterIdLst>
    <p:handoutMasterId r:id="rId43"/>
  </p:handoutMasterIdLst>
  <p:sldIdLst>
    <p:sldId id="1859" r:id="rId3"/>
    <p:sldId id="1857" r:id="rId4"/>
    <p:sldId id="1527" r:id="rId5"/>
    <p:sldId id="1864" r:id="rId6"/>
    <p:sldId id="1660" r:id="rId7"/>
    <p:sldId id="1871" r:id="rId8"/>
    <p:sldId id="1873" r:id="rId9"/>
    <p:sldId id="1903" r:id="rId10"/>
    <p:sldId id="1870" r:id="rId11"/>
    <p:sldId id="1904" r:id="rId12"/>
    <p:sldId id="1863" r:id="rId13"/>
    <p:sldId id="1867" r:id="rId14"/>
    <p:sldId id="1872" r:id="rId15"/>
    <p:sldId id="1670" r:id="rId16"/>
    <p:sldId id="1529" r:id="rId17"/>
    <p:sldId id="1874" r:id="rId18"/>
    <p:sldId id="1528" r:id="rId19"/>
    <p:sldId id="1905" r:id="rId20"/>
    <p:sldId id="1875" r:id="rId21"/>
    <p:sldId id="1887" r:id="rId22"/>
    <p:sldId id="1888" r:id="rId23"/>
    <p:sldId id="1889" r:id="rId24"/>
    <p:sldId id="1895" r:id="rId25"/>
    <p:sldId id="1890" r:id="rId26"/>
    <p:sldId id="1891" r:id="rId27"/>
    <p:sldId id="1896" r:id="rId28"/>
    <p:sldId id="1892" r:id="rId29"/>
    <p:sldId id="1894" r:id="rId30"/>
    <p:sldId id="1897" r:id="rId31"/>
    <p:sldId id="1898" r:id="rId32"/>
    <p:sldId id="1899" r:id="rId33"/>
    <p:sldId id="1900" r:id="rId34"/>
    <p:sldId id="1901" r:id="rId35"/>
    <p:sldId id="1912" r:id="rId36"/>
    <p:sldId id="1914" r:id="rId37"/>
    <p:sldId id="1911" r:id="rId38"/>
    <p:sldId id="1913" r:id="rId39"/>
    <p:sldId id="1915" r:id="rId40"/>
    <p:sldId id="1916" r:id="rId41"/>
  </p:sldIdLst>
  <p:sldSz cx="12192000" cy="6858000"/>
  <p:notesSz cx="6858000" cy="9144000"/>
  <p:defaultText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527"/>
            <p14:sldId id="1864"/>
            <p14:sldId id="1660"/>
            <p14:sldId id="1871"/>
            <p14:sldId id="1873"/>
            <p14:sldId id="1903"/>
            <p14:sldId id="1870"/>
            <p14:sldId id="1904"/>
            <p14:sldId id="1863"/>
            <p14:sldId id="1867"/>
            <p14:sldId id="1872"/>
            <p14:sldId id="1670"/>
            <p14:sldId id="1529"/>
            <p14:sldId id="1874"/>
            <p14:sldId id="1528"/>
            <p14:sldId id="1905"/>
            <p14:sldId id="1875"/>
            <p14:sldId id="1887"/>
            <p14:sldId id="1888"/>
            <p14:sldId id="1889"/>
            <p14:sldId id="1895"/>
            <p14:sldId id="1890"/>
            <p14:sldId id="1891"/>
            <p14:sldId id="1896"/>
            <p14:sldId id="1892"/>
            <p14:sldId id="1894"/>
            <p14:sldId id="1897"/>
            <p14:sldId id="1898"/>
            <p14:sldId id="1899"/>
            <p14:sldId id="1900"/>
            <p14:sldId id="1901"/>
            <p14:sldId id="1912"/>
            <p14:sldId id="1914"/>
            <p14:sldId id="1911"/>
            <p14:sldId id="1913"/>
            <p14:sldId id="1915"/>
            <p14:sldId id="19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6E6E6"/>
    <a:srgbClr val="2F2F2F"/>
    <a:srgbClr val="F2F2F2"/>
    <a:srgbClr val="D2D2D2"/>
    <a:srgbClr val="5C2D91"/>
    <a:srgbClr val="00BCF2"/>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81" d="100"/>
          <a:sy n="81" d="100"/>
        </p:scale>
        <p:origin x="782" y="5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anose="020B0502040204020203" pitchFamily="34" charset="0"/>
              </a:rPr>
              <a:t>11/14/2020 2:57 AM</a:t>
            </a:fld>
            <a:endParaRPr lang="en-US" dirty="0">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780" defTabSz="914400" eaLnBrk="0" hangingPunct="0"/>
            <a:r>
              <a:rPr lang="en-US" sz="400"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386CE63F-9E7F-4C04-9D0D-FCA25A8E9E86}" type="datetime8">
              <a:rPr lang="en-US" smtClean="0"/>
              <a:t>11/14/2020 2:56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a:t>
            </a:fld>
            <a:endParaRPr 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lnSpc>
        <a:spcPct val="90000"/>
      </a:lnSpc>
      <a:spcAft>
        <a:spcPts val="335"/>
      </a:spcAft>
      <a:defRPr sz="880" kern="1200">
        <a:solidFill>
          <a:schemeClr val="tx1"/>
        </a:solidFill>
        <a:latin typeface="Segoe UI Light" panose="020B0502040204020203" pitchFamily="34" charset="0"/>
        <a:ea typeface="+mn-ea"/>
        <a:cs typeface="+mn-cs"/>
      </a:defRPr>
    </a:lvl1pPr>
    <a:lvl2pPr marL="212725" indent="-10604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2pPr>
    <a:lvl3pPr marL="32829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3pPr>
    <a:lvl4pPr marL="482600" indent="-14668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4pPr>
    <a:lvl5pPr marL="61531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5pPr>
    <a:lvl6pPr marL="2286000" algn="l" defTabSz="914400" rtl="0" eaLnBrk="1" latinLnBrk="0" hangingPunct="1">
      <a:defRPr sz="1175" kern="1200">
        <a:solidFill>
          <a:schemeClr val="tx1"/>
        </a:solidFill>
        <a:latin typeface="+mn-lt"/>
        <a:ea typeface="+mn-ea"/>
        <a:cs typeface="+mn-cs"/>
      </a:defRPr>
    </a:lvl6pPr>
    <a:lvl7pPr marL="2743200" algn="l" defTabSz="914400" rtl="0" eaLnBrk="1" latinLnBrk="0" hangingPunct="1">
      <a:defRPr sz="1175" kern="1200">
        <a:solidFill>
          <a:schemeClr val="tx1"/>
        </a:solidFill>
        <a:latin typeface="+mn-lt"/>
        <a:ea typeface="+mn-ea"/>
        <a:cs typeface="+mn-cs"/>
      </a:defRPr>
    </a:lvl7pPr>
    <a:lvl8pPr marL="3200400" algn="l" defTabSz="914400" rtl="0" eaLnBrk="1" latinLnBrk="0" hangingPunct="1">
      <a:defRPr sz="1175" kern="1200">
        <a:solidFill>
          <a:schemeClr val="tx1"/>
        </a:solidFill>
        <a:latin typeface="+mn-lt"/>
        <a:ea typeface="+mn-ea"/>
        <a:cs typeface="+mn-cs"/>
      </a:defRPr>
    </a:lvl8pPr>
    <a:lvl9pPr marL="3657600" algn="l" defTabSz="914400" rtl="0" eaLnBrk="1" latinLnBrk="0" hangingPunct="1">
      <a:defRPr sz="11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3:13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131935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11/14/2020 3:17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11/14/2020 3:18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826729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11/14/2020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3:11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40925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11/14/2020 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p:cNvPicPr>
            <a:picLocks noChangeAspect="1"/>
          </p:cNvPicPr>
          <p:nvPr userDrawn="1"/>
        </p:nvPicPr>
        <p:blipFill rotWithShape="1">
          <a:blip r:embed="rId2"/>
          <a:srcRect l="51535" t="20885" r="1924" b="7746"/>
          <a:stretch>
            <a:fillRect/>
          </a:stretch>
        </p:blipFill>
        <p:spPr>
          <a:xfrm>
            <a:off x="0" y="0"/>
            <a:ext cx="12192000" cy="6858000"/>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Click to edit Master text styles</a:t>
            </a:r>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4" name="Picture 3"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85216" y="30118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p>
        </p:txBody>
      </p:sp>
      <p:sp>
        <p:nvSpPr>
          <p:cNvPr id="9" name="Text Placeholder 4"/>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3011819"/>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p>
        </p:txBody>
      </p:sp>
      <p:sp>
        <p:nvSpPr>
          <p:cNvPr id="8" name="Text Placeholder 4"/>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4"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pic>
        <p:nvPicPr>
          <p:cNvPr id="5" name="Picture 4"/>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533400" y="729314"/>
            <a:ext cx="12192000" cy="6496986"/>
          </a:xfrm>
          <a:prstGeom prst="rect">
            <a:avLst/>
          </a:prstGeom>
        </p:spPr>
      </p:pic>
      <p:pic>
        <p:nvPicPr>
          <p:cNvPr id="5" name="Picture 4"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52143" t="22177" r="2188" b="7791"/>
          <a:stretch>
            <a:fillRect/>
          </a:stretch>
        </p:blipFill>
        <p:spPr>
          <a:xfrm>
            <a:off x="0" y="0"/>
            <a:ext cx="12192000" cy="6857999"/>
          </a:xfrm>
          <a:prstGeom prst="rect">
            <a:avLst/>
          </a:prstGeom>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6"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85216" y="2985450"/>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Demo title</a:t>
            </a:r>
          </a:p>
        </p:txBody>
      </p:sp>
      <p:sp>
        <p:nvSpPr>
          <p:cNvPr id="7" name="Text Placeholder 4"/>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p>
        </p:txBody>
      </p:sp>
      <p:pic>
        <p:nvPicPr>
          <p:cNvPr id="6" name="Picture 5"/>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25335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p>
        </p:txBody>
      </p:sp>
      <p:sp>
        <p:nvSpPr>
          <p:cNvPr id="8" name="Text Placeholder 4"/>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p>
        </p:txBody>
      </p:sp>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4"/>
          <a:srcRect l="762"/>
          <a:stretch>
            <a:fillRect/>
          </a:stretch>
        </p:blipFill>
        <p:spPr>
          <a:xfrm rot="5400000">
            <a:off x="9455831" y="2843773"/>
            <a:ext cx="6858000" cy="11704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ransition>
    <p:fade/>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2"/>
          <a:srcRect l="762"/>
          <a:stretch>
            <a:fillRect/>
          </a:stretch>
        </p:blipFill>
        <p:spPr>
          <a:xfrm rot="5400000">
            <a:off x="9455831" y="2843773"/>
            <a:ext cx="6858000" cy="1170455"/>
          </a:xfrm>
          <a:prstGeom prst="rect">
            <a:avLst/>
          </a:prstGeom>
        </p:spPr>
      </p:pic>
    </p:spTree>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ransition>
    <p:fade/>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tradasoft.com/blogs/cloud-computing-deployment-models-technical-know-how"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jfif"/><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videoplayer/embed/RWlzQ6?pid=RWlzQ6-ax-85-id-oneplayer&amp;postJsllMsg=true&amp;autoplay=false&amp;mute=false&amp;loop=false&amp;market=en-us&amp;playFullScreen=false"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hyperlink" Target="http://www.azure.com/"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hyperlink" Target="https://docs.microsoft.com/en-us/learn/paths/build-ai-solutions-with-azure-ml-service/?WT.mc_id=Build2020_presentation_additionalresources"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s://www.kaggle.com/parulpandey" TargetMode="External"/><Relationship Id="rId5" Type="http://schemas.openxmlformats.org/officeDocument/2006/relationships/hyperlink" Target="https://www.kaggle.com/abhishek" TargetMode="External"/><Relationship Id="rId4" Type="http://schemas.openxmlformats.org/officeDocument/2006/relationships/hyperlink" Target="https://studio.azureml.n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75890" y="2281483"/>
            <a:ext cx="3336893" cy="3336893"/>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4" name="Text Placeholder 5"/>
          <p:cNvSpPr txBox="1"/>
          <p:nvPr/>
        </p:nvSpPr>
        <p:spPr>
          <a:xfrm>
            <a:off x="588263" y="1294607"/>
            <a:ext cx="11018520" cy="3188565"/>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Community-A </a:t>
            </a:r>
            <a:r>
              <a:rPr lang="en-US" dirty="0">
                <a:hlinkClick r:id="rId3">
                  <a:extLst>
                    <a:ext uri="{A12FA001-AC4F-418D-AE19-62706E023703}">
                      <ahyp:hlinkClr xmlns:ahyp="http://schemas.microsoft.com/office/drawing/2018/hyperlinkcolor" val="tx"/>
                    </a:ext>
                  </a:extLst>
                </a:hlinkClick>
              </a:rPr>
              <a:t>community deployment</a:t>
            </a:r>
            <a:r>
              <a:rPr lang="en-US" dirty="0"/>
              <a:t> model largely resembles a private one; the only difference is the set of users.</a:t>
            </a:r>
          </a:p>
          <a:p>
            <a:endParaRPr lang="en-US" dirty="0"/>
          </a:p>
          <a:p>
            <a:pPr marL="457200" indent="-457200">
              <a:buFont typeface="Arial" panose="020B0604020202020204" pitchFamily="34" charset="0"/>
              <a:buChar char="•"/>
            </a:pPr>
            <a:r>
              <a:rPr lang="en-US" dirty="0"/>
              <a:t>Hybrid-Hybrid Cloud is another cloud computing type, which is integrated, i.e., it can be a combination of two or more cloud servers, i.e., private, public or community combined as one architecture, but remain individual entities.</a:t>
            </a:r>
          </a:p>
        </p:txBody>
      </p:sp>
    </p:spTree>
    <p:extLst>
      <p:ext uri="{BB962C8B-B14F-4D97-AF65-F5344CB8AC3E}">
        <p14:creationId xmlns:p14="http://schemas.microsoft.com/office/powerpoint/2010/main" val="153269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4975" y="1448706"/>
            <a:ext cx="6637867" cy="553998"/>
          </a:xfrm>
        </p:spPr>
        <p:txBody>
          <a:bodyPr/>
          <a:lstStyle/>
          <a:p>
            <a:r>
              <a:rPr lang="en-US" dirty="0"/>
              <a:t>What is Microsoft Azure?</a:t>
            </a:r>
          </a:p>
        </p:txBody>
      </p:sp>
      <p:pic>
        <p:nvPicPr>
          <p:cNvPr id="7" name="Picture 6"/>
          <p:cNvPicPr>
            <a:picLocks noChangeAspect="1"/>
          </p:cNvPicPr>
          <p:nvPr/>
        </p:nvPicPr>
        <p:blipFill>
          <a:blip r:embed="rId3"/>
          <a:stretch>
            <a:fillRect/>
          </a:stretch>
        </p:blipFill>
        <p:spPr>
          <a:xfrm>
            <a:off x="282543" y="3221610"/>
            <a:ext cx="3620154" cy="2736130"/>
          </a:xfrm>
          <a:prstGeom prst="rect">
            <a:avLst/>
          </a:prstGeom>
        </p:spPr>
      </p:pic>
      <p:pic>
        <p:nvPicPr>
          <p:cNvPr id="9" name="Picture 8"/>
          <p:cNvPicPr>
            <a:picLocks noChangeAspect="1"/>
          </p:cNvPicPr>
          <p:nvPr/>
        </p:nvPicPr>
        <p:blipFill>
          <a:blip r:embed="rId4"/>
          <a:stretch>
            <a:fillRect/>
          </a:stretch>
        </p:blipFill>
        <p:spPr>
          <a:xfrm>
            <a:off x="8122307" y="229800"/>
            <a:ext cx="3681187" cy="2991810"/>
          </a:xfrm>
          <a:prstGeom prst="rect">
            <a:avLst/>
          </a:prstGeom>
        </p:spPr>
      </p:pic>
      <p:pic>
        <p:nvPicPr>
          <p:cNvPr id="3" name="Picture 2">
            <a:extLst>
              <a:ext uri="{FF2B5EF4-FFF2-40B4-BE49-F238E27FC236}">
                <a16:creationId xmlns:a16="http://schemas.microsoft.com/office/drawing/2014/main" id="{666C03EE-A3C7-4D13-8803-9E1A263BDC70}"/>
              </a:ext>
            </a:extLst>
          </p:cNvPr>
          <p:cNvPicPr>
            <a:picLocks noChangeAspect="1"/>
          </p:cNvPicPr>
          <p:nvPr/>
        </p:nvPicPr>
        <p:blipFill>
          <a:blip r:embed="rId5"/>
          <a:stretch>
            <a:fillRect/>
          </a:stretch>
        </p:blipFill>
        <p:spPr>
          <a:xfrm>
            <a:off x="5494497" y="3429000"/>
            <a:ext cx="4076399" cy="25405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Azure	</a:t>
            </a:r>
          </a:p>
        </p:txBody>
      </p:sp>
      <p:sp>
        <p:nvSpPr>
          <p:cNvPr id="6" name="Text Placeholder 5"/>
          <p:cNvSpPr>
            <a:spLocks noGrp="1"/>
          </p:cNvSpPr>
          <p:nvPr>
            <p:ph type="body" sz="quarter" idx="10"/>
          </p:nvPr>
        </p:nvSpPr>
        <p:spPr>
          <a:xfrm>
            <a:off x="501548" y="4339853"/>
            <a:ext cx="11018520" cy="1292662"/>
          </a:xfrm>
        </p:spPr>
        <p:txBody>
          <a:bodyPr/>
          <a:lstStyle/>
          <a:p>
            <a:r>
              <a:rPr lang="en-US" dirty="0"/>
              <a:t>Azure is Microsoft’s very own cloud computing platform. It offers the freedom to build, manage, and deploy applications on a massive, global network using your favorite tools and frameworks.</a:t>
            </a:r>
          </a:p>
        </p:txBody>
      </p:sp>
      <p:pic>
        <p:nvPicPr>
          <p:cNvPr id="3" name="Picture 2"/>
          <p:cNvPicPr>
            <a:picLocks noChangeAspect="1"/>
          </p:cNvPicPr>
          <p:nvPr/>
        </p:nvPicPr>
        <p:blipFill>
          <a:blip r:embed="rId3"/>
          <a:stretch>
            <a:fillRect/>
          </a:stretch>
        </p:blipFill>
        <p:spPr>
          <a:xfrm>
            <a:off x="4476093" y="1066760"/>
            <a:ext cx="3381875" cy="2793127"/>
          </a:xfrm>
          <a:prstGeom prst="rect">
            <a:avLst/>
          </a:prstGeom>
        </p:spPr>
      </p:pic>
      <p:sp>
        <p:nvSpPr>
          <p:cNvPr id="4" name="TextBox 3"/>
          <p:cNvSpPr txBox="1"/>
          <p:nvPr/>
        </p:nvSpPr>
        <p:spPr>
          <a:xfrm>
            <a:off x="588263" y="1696825"/>
            <a:ext cx="3846136" cy="923330"/>
          </a:xfrm>
          <a:prstGeom prst="rect">
            <a:avLst/>
          </a:prstGeom>
          <a:noFill/>
        </p:spPr>
        <p:txBody>
          <a:bodyPr wrap="square" lIns="0" tIns="0" rIns="0" bIns="0" rtlCol="0">
            <a:spAutoFit/>
          </a:bodyPr>
          <a:lstStyle/>
          <a:p>
            <a:pPr algn="ct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Did you know that more than 90% of Fortune 500 companies run on the Microsoft Cloud?</a:t>
            </a:r>
            <a:endParaRPr lang="en-IN" sz="20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 name="TextBox 4"/>
          <p:cNvSpPr txBox="1"/>
          <p:nvPr/>
        </p:nvSpPr>
        <p:spPr>
          <a:xfrm>
            <a:off x="7899662" y="1225485"/>
            <a:ext cx="4015818" cy="2154436"/>
          </a:xfrm>
          <a:prstGeom prst="rect">
            <a:avLst/>
          </a:prstGeom>
          <a:noFill/>
        </p:spPr>
        <p:txBody>
          <a:bodyPr wrap="square" lIns="0" tIns="0" rIns="0" bIns="0" rtlCol="0">
            <a:spAutoFit/>
          </a:bodyPr>
          <a:lstStyle/>
          <a:p>
            <a:pPr algn="ct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The Microsoft Cloud is very, very large. It is connected by enough fiber to stretch to the Moon and back 3 times! That means the Microsoft Cloud is made up of millions of servers and everything is monitored 24x7x365.</a:t>
            </a:r>
            <a:endParaRPr lang="en-IN" sz="20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anim calcmode="lin" valueType="num">
                                      <p:cBhvr>
                                        <p:cTn id="2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28919"/>
            <a:ext cx="11018520" cy="553998"/>
          </a:xfrm>
        </p:spPr>
        <p:txBody>
          <a:bodyPr/>
          <a:lstStyle/>
          <a:p>
            <a:r>
              <a:rPr lang="en-US" dirty="0"/>
              <a:t>How does Azure work?</a:t>
            </a:r>
          </a:p>
        </p:txBody>
      </p:sp>
      <p:sp>
        <p:nvSpPr>
          <p:cNvPr id="6" name="Text Placeholder 5"/>
          <p:cNvSpPr>
            <a:spLocks noGrp="1"/>
          </p:cNvSpPr>
          <p:nvPr>
            <p:ph type="body" sz="quarter" idx="10"/>
          </p:nvPr>
        </p:nvSpPr>
        <p:spPr>
          <a:xfrm>
            <a:off x="584200" y="4555769"/>
            <a:ext cx="11018520" cy="1723549"/>
          </a:xfrm>
        </p:spPr>
        <p:txBody>
          <a:bodyPr/>
          <a:lstStyle/>
          <a:p>
            <a:r>
              <a:rPr lang="en-US" dirty="0">
                <a:hlinkClick r:id="rId3"/>
              </a:rPr>
              <a:t>https://www.microsoft.com/en-us/videoplayer/embed/RWlzQ6?pid=RWlzQ6-ax-85-id-oneplayer&amp;postJsllMsg=true&amp;autoplay=false&amp;mute=false&amp;loop=false&amp;market=en-us&amp;playFullScreen=false</a:t>
            </a:r>
            <a:endParaRPr lang="en-US" dirty="0"/>
          </a:p>
        </p:txBody>
      </p:sp>
      <p:pic>
        <p:nvPicPr>
          <p:cNvPr id="3" name="Picture 2"/>
          <p:cNvPicPr>
            <a:picLocks noChangeAspect="1"/>
          </p:cNvPicPr>
          <p:nvPr/>
        </p:nvPicPr>
        <p:blipFill>
          <a:blip r:embed="rId4"/>
          <a:stretch>
            <a:fillRect/>
          </a:stretch>
        </p:blipFill>
        <p:spPr>
          <a:xfrm>
            <a:off x="4527825" y="1010693"/>
            <a:ext cx="3381264" cy="3381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use Azure?</a:t>
            </a:r>
          </a:p>
        </p:txBody>
      </p:sp>
      <p:sp>
        <p:nvSpPr>
          <p:cNvPr id="6" name="Text Placeholder 5"/>
          <p:cNvSpPr>
            <a:spLocks noGrp="1"/>
          </p:cNvSpPr>
          <p:nvPr>
            <p:ph type="body" sz="quarter" idx="10"/>
          </p:nvPr>
        </p:nvSpPr>
        <p:spPr>
          <a:xfrm>
            <a:off x="584200" y="1435497"/>
            <a:ext cx="11018520" cy="1378839"/>
          </a:xfrm>
        </p:spPr>
        <p:txBody>
          <a:bodyPr/>
          <a:lstStyle/>
          <a:p>
            <a:r>
              <a:rPr lang="en-US" dirty="0"/>
              <a:t>Step 1- Sign up for an account on </a:t>
            </a:r>
            <a:r>
              <a:rPr lang="en-US" dirty="0">
                <a:hlinkClick r:id="rId3"/>
              </a:rPr>
              <a:t>www.azure.com</a:t>
            </a:r>
            <a:endParaRPr lang="en-US" dirty="0"/>
          </a:p>
          <a:p>
            <a:r>
              <a:rPr lang="en-US" dirty="0"/>
              <a:t>Step 2-Choose the subscription pack that suits your needs or create a free account if you are just starting out.</a:t>
            </a:r>
          </a:p>
        </p:txBody>
      </p:sp>
      <p:pic>
        <p:nvPicPr>
          <p:cNvPr id="3" name="Picture 2"/>
          <p:cNvPicPr>
            <a:picLocks noChangeAspect="1"/>
          </p:cNvPicPr>
          <p:nvPr/>
        </p:nvPicPr>
        <p:blipFill rotWithShape="1">
          <a:blip r:embed="rId4"/>
          <a:srcRect l="3247" t="14744" b="3918"/>
          <a:stretch>
            <a:fillRect/>
          </a:stretch>
        </p:blipFill>
        <p:spPr>
          <a:xfrm>
            <a:off x="2254577" y="2984544"/>
            <a:ext cx="7682845" cy="3633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507" y="0"/>
            <a:ext cx="9144000" cy="498598"/>
          </a:xfrm>
        </p:spPr>
        <p:txBody>
          <a:bodyPr/>
          <a:lstStyle/>
          <a:p>
            <a:pPr algn="ctr"/>
            <a:r>
              <a:rPr lang="en-US" dirty="0"/>
              <a:t>Tour of Azure Services</a:t>
            </a:r>
          </a:p>
        </p:txBody>
      </p:sp>
      <p:pic>
        <p:nvPicPr>
          <p:cNvPr id="4" name="Picture 3"/>
          <p:cNvPicPr>
            <a:picLocks noChangeAspect="1"/>
          </p:cNvPicPr>
          <p:nvPr/>
        </p:nvPicPr>
        <p:blipFill>
          <a:blip r:embed="rId3"/>
          <a:stretch>
            <a:fillRect/>
          </a:stretch>
        </p:blipFill>
        <p:spPr>
          <a:xfrm>
            <a:off x="0" y="524365"/>
            <a:ext cx="12192000" cy="6301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What is a VM? Why use a VM?</a:t>
            </a:r>
          </a:p>
        </p:txBody>
      </p:sp>
      <p:sp>
        <p:nvSpPr>
          <p:cNvPr id="6" name="Text Placeholder 5"/>
          <p:cNvSpPr>
            <a:spLocks noGrp="1"/>
          </p:cNvSpPr>
          <p:nvPr>
            <p:ph type="body" sz="quarter" idx="10"/>
          </p:nvPr>
        </p:nvSpPr>
        <p:spPr>
          <a:xfrm>
            <a:off x="586740" y="3181328"/>
            <a:ext cx="11018520" cy="2603790"/>
          </a:xfrm>
        </p:spPr>
        <p:txBody>
          <a:bodyPr/>
          <a:lstStyle/>
          <a:p>
            <a:pPr>
              <a:lnSpc>
                <a:spcPct val="95000"/>
              </a:lnSpc>
            </a:pPr>
            <a:r>
              <a:rPr lang="en-US" sz="2400" dirty="0"/>
              <a:t>There are many reasons why your company might consider using virtual machines. VMs allow for reduced overhead, with multiple systems operating from the same console at the same time. VMs also provide a safety net for your data, as they can be used to enable rapid disaster recovery and automatic backups.</a:t>
            </a:r>
          </a:p>
          <a:p>
            <a:pPr>
              <a:lnSpc>
                <a:spcPct val="95000"/>
              </a:lnSpc>
            </a:pPr>
            <a:endParaRPr lang="en-US" sz="2400" dirty="0"/>
          </a:p>
          <a:p>
            <a:pPr>
              <a:lnSpc>
                <a:spcPct val="95000"/>
              </a:lnSpc>
            </a:pPr>
            <a:r>
              <a:rPr lang="en-US" sz="2400" dirty="0"/>
              <a:t>Each VM has its own hardware including CPUs, memory, hard drives, network interfaces etc.</a:t>
            </a:r>
          </a:p>
        </p:txBody>
      </p:sp>
      <p:sp>
        <p:nvSpPr>
          <p:cNvPr id="2" name="TextBox 1"/>
          <p:cNvSpPr txBox="1"/>
          <p:nvPr/>
        </p:nvSpPr>
        <p:spPr>
          <a:xfrm>
            <a:off x="586740" y="1357460"/>
            <a:ext cx="11018520" cy="1477328"/>
          </a:xfrm>
          <a:prstGeom prst="rect">
            <a:avLst/>
          </a:prstGeom>
          <a:noFill/>
        </p:spPr>
        <p:txBody>
          <a:bodyPr wrap="square" lIns="0" tIns="0" rIns="0" bIns="0" rtlCol="0">
            <a:spAutoFit/>
          </a:bodyPr>
          <a:lstStyle/>
          <a:p>
            <a:pPr algn="l"/>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 computing, a virtual machine is an emulation of a computer system. Virtual machines are based on computer architectures and provide functionality of a physical computer. Their implementations may involve specialized hardware, software, or a combination.</a:t>
            </a:r>
            <a:endParaRPr lang="en-IN" sz="2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8911" y="2875002"/>
            <a:ext cx="9144000" cy="553998"/>
          </a:xfrm>
        </p:spPr>
        <p:txBody>
          <a:bodyPr/>
          <a:lstStyle/>
          <a:p>
            <a:r>
              <a:rPr lang="en-US" sz="4000" dirty="0"/>
              <a:t>Lets learn how to create a VM!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20046E8-FED1-412C-8F10-C911C33B8C26}"/>
              </a:ext>
            </a:extLst>
          </p:cNvPr>
          <p:cNvSpPr txBox="1">
            <a:spLocks/>
          </p:cNvSpPr>
          <p:nvPr/>
        </p:nvSpPr>
        <p:spPr>
          <a:xfrm>
            <a:off x="726618" y="2663651"/>
            <a:ext cx="9144000" cy="1107996"/>
          </a:xfrm>
          <a:prstGeom prst="rect">
            <a:avLst/>
          </a:prstGeom>
          <a:noFill/>
        </p:spPr>
        <p:txBody>
          <a:bodyPr vert="horz" wrap="square" lIns="0" tIns="0" rIns="0" bIns="0" rtlCol="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sz="4000" dirty="0"/>
              <a:t>Lets also learn how to deploy a web app on Azure!</a:t>
            </a:r>
          </a:p>
        </p:txBody>
      </p:sp>
    </p:spTree>
    <p:extLst>
      <p:ext uri="{BB962C8B-B14F-4D97-AF65-F5344CB8AC3E}">
        <p14:creationId xmlns:p14="http://schemas.microsoft.com/office/powerpoint/2010/main" val="329114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25441"/>
            <a:ext cx="9144000" cy="608965"/>
          </a:xfrm>
        </p:spPr>
        <p:txBody>
          <a:bodyPr/>
          <a:lstStyle/>
          <a:p>
            <a:r>
              <a:rPr lang="en-US" sz="4400" dirty="0"/>
              <a:t>Introduction to Machine Learning!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6" y="2995909"/>
            <a:ext cx="10995736" cy="553998"/>
          </a:xfrm>
        </p:spPr>
        <p:txBody>
          <a:bodyPr/>
          <a:lstStyle/>
          <a:p>
            <a:r>
              <a:rPr lang="en-US" dirty="0"/>
              <a:t>Getting Started with Azure and Machine Learning</a:t>
            </a:r>
          </a:p>
        </p:txBody>
      </p:sp>
      <p:sp>
        <p:nvSpPr>
          <p:cNvPr id="5" name="Text Placeholder 4"/>
          <p:cNvSpPr>
            <a:spLocks noGrp="1"/>
          </p:cNvSpPr>
          <p:nvPr>
            <p:ph type="body" sz="quarter" idx="4294967295"/>
          </p:nvPr>
        </p:nvSpPr>
        <p:spPr>
          <a:xfrm>
            <a:off x="584200" y="3654623"/>
            <a:ext cx="11025188" cy="307777"/>
          </a:xfrm>
        </p:spPr>
        <p:txBody>
          <a:bodyPr/>
          <a:lstStyle/>
          <a:p>
            <a:r>
              <a:rPr lang="en-US"/>
              <a:t>Subtitle or speaker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72465" y="441960"/>
            <a:ext cx="10304780" cy="829945"/>
          </a:xfrm>
        </p:spPr>
        <p:txBody>
          <a:bodyPr wrap="square"/>
          <a:lstStyle/>
          <a:p>
            <a:pPr algn="ctr"/>
            <a:r>
              <a:rPr 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AI : Artificial Intelligence</a:t>
            </a:r>
          </a:p>
        </p:txBody>
      </p:sp>
      <p:sp>
        <p:nvSpPr>
          <p:cNvPr id="6" name="Text Placeholder 5"/>
          <p:cNvSpPr>
            <a:spLocks noGrp="1"/>
          </p:cNvSpPr>
          <p:nvPr>
            <p:ph type="body" sz="quarter" idx="10"/>
          </p:nvPr>
        </p:nvSpPr>
        <p:spPr>
          <a:xfrm>
            <a:off x="142875" y="5981700"/>
            <a:ext cx="5045710" cy="307340"/>
          </a:xfrm>
        </p:spPr>
        <p:txBody>
          <a:bodyPr wrap="square"/>
          <a:lstStyle/>
          <a:p>
            <a:pPr>
              <a:buFont typeface="Arial" panose="020B0604020202020204" pitchFamily="34" charset="0"/>
            </a:pPr>
            <a:r>
              <a:rPr lang="en-US" b="1" dirty="0">
                <a:ln w="9525" cmpd="sng">
                  <a:solidFill>
                    <a:schemeClr val="accent1"/>
                  </a:solidFill>
                  <a:prstDash val="solid"/>
                </a:ln>
                <a:solidFill>
                  <a:srgbClr val="70AD47">
                    <a:tint val="1000"/>
                  </a:srgbClr>
                </a:solidFill>
                <a:effectLst>
                  <a:glow rad="38100">
                    <a:schemeClr val="accent1">
                      <a:alpha val="40000"/>
                    </a:schemeClr>
                  </a:glow>
                </a:effectLst>
              </a:rPr>
              <a:t>How would you define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315"/>
          </a:xfrm>
        </p:spPr>
        <p:txBody>
          <a:bodyPr/>
          <a:lstStyle/>
          <a:p>
            <a:r>
              <a:rPr lang="en-US" sz="4000" dirty="0"/>
              <a:t>AI : Artificial Intelligence</a:t>
            </a:r>
          </a:p>
        </p:txBody>
      </p:sp>
      <p:sp>
        <p:nvSpPr>
          <p:cNvPr id="6" name="Text Placeholder 5"/>
          <p:cNvSpPr>
            <a:spLocks noGrp="1"/>
          </p:cNvSpPr>
          <p:nvPr>
            <p:ph type="body" sz="quarter" idx="10"/>
          </p:nvPr>
        </p:nvSpPr>
        <p:spPr>
          <a:xfrm>
            <a:off x="586390" y="1434370"/>
            <a:ext cx="11018520" cy="3913505"/>
          </a:xfrm>
        </p:spPr>
        <p:txBody>
          <a:bodyPr/>
          <a:lstStyle/>
          <a:p>
            <a:pPr>
              <a:buFont typeface="Arial" panose="020B0604020202020204" pitchFamily="34" charset="0"/>
            </a:pPr>
            <a:r>
              <a:rPr lang="en-US" sz="2400" dirty="0"/>
              <a:t>How would you define Intelligence?</a:t>
            </a:r>
          </a:p>
          <a:p>
            <a:pPr>
              <a:buFont typeface="Arial" panose="020B0604020202020204" pitchFamily="34" charset="0"/>
            </a:pPr>
            <a:endParaRPr lang="en-US" sz="2400" dirty="0"/>
          </a:p>
          <a:p>
            <a:pPr marL="457200" indent="-457200">
              <a:buFont typeface="Arial" panose="020B0604020202020204" pitchFamily="34" charset="0"/>
              <a:buChar char="•"/>
            </a:pPr>
            <a:r>
              <a:rPr lang="en-US" sz="2400" dirty="0"/>
              <a:t>We're intelligent because wwe have the capability to learn and solve problems.</a:t>
            </a:r>
          </a:p>
          <a:p>
            <a:pPr>
              <a:buFont typeface="Arial" panose="020B0604020202020204" pitchFamily="34" charset="0"/>
            </a:pPr>
            <a:endParaRPr lang="en-US" sz="2400" dirty="0"/>
          </a:p>
          <a:p>
            <a:pPr>
              <a:buFont typeface="Arial" panose="020B0604020202020204" pitchFamily="34" charset="0"/>
            </a:pPr>
            <a:r>
              <a:rPr lang="en-US" sz="2400" dirty="0"/>
              <a:t>So,</a:t>
            </a:r>
          </a:p>
          <a:p>
            <a:pPr>
              <a:buFont typeface="Arial" panose="020B0604020202020204" pitchFamily="34" charset="0"/>
            </a:pPr>
            <a:endParaRPr lang="en-US" sz="2400" dirty="0"/>
          </a:p>
          <a:p>
            <a:pPr marL="457200" indent="-457200">
              <a:buFont typeface="Arial" panose="020B0604020202020204" pitchFamily="34" charset="0"/>
              <a:buChar char="•"/>
            </a:pPr>
            <a:r>
              <a:rPr lang="en-US" sz="2400" b="1" dirty="0"/>
              <a:t>INTELLIGENCE</a:t>
            </a:r>
            <a:r>
              <a:rPr lang="en-US" sz="2400" dirty="0"/>
              <a:t> is the ability to learn and solve </a:t>
            </a:r>
            <a:r>
              <a:rPr lang="en-US" sz="2400" b="1" dirty="0"/>
              <a:t>new problems</a:t>
            </a:r>
            <a:r>
              <a:rPr lang="en-US" sz="2400" dirty="0"/>
              <a:t>.</a:t>
            </a:r>
          </a:p>
          <a:p>
            <a:pPr marL="457200" indent="-457200">
              <a:buFont typeface="Arial" panose="020B0604020202020204" pitchFamily="34" charset="0"/>
              <a:buChar char="•"/>
            </a:pPr>
            <a:endParaRPr lang="en-US" sz="2400" dirty="0"/>
          </a:p>
          <a:p>
            <a:pPr>
              <a:buFont typeface="Arial" panose="020B0604020202020204" pitchFamily="34" charset="0"/>
            </a:pPr>
            <a:r>
              <a:rPr lang="en-US" sz="2400" dirty="0"/>
              <a:t>AI - It's just a way to give machines the 'Intelligence'.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AI vs ML vs DL</a:t>
            </a:r>
          </a:p>
        </p:txBody>
      </p:sp>
      <p:pic>
        <p:nvPicPr>
          <p:cNvPr id="52" name="Google Shape;52;p8" descr="A close up of text on a black background&#10;&#10;Description generated with high confidence"/>
          <p:cNvPicPr preferRelativeResize="0"/>
          <p:nvPr/>
        </p:nvPicPr>
        <p:blipFill rotWithShape="1">
          <a:blip r:embed="rId3"/>
          <a:srcRect/>
          <a:stretch>
            <a:fillRect/>
          </a:stretch>
        </p:blipFill>
        <p:spPr>
          <a:xfrm>
            <a:off x="905510" y="1788160"/>
            <a:ext cx="10117455" cy="41478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Machine Learning</a:t>
            </a:r>
          </a:p>
        </p:txBody>
      </p:sp>
      <p:sp>
        <p:nvSpPr>
          <p:cNvPr id="6" name="Text Placeholder 5"/>
          <p:cNvSpPr>
            <a:spLocks noGrp="1"/>
          </p:cNvSpPr>
          <p:nvPr>
            <p:ph type="body" sz="quarter" idx="10"/>
          </p:nvPr>
        </p:nvSpPr>
        <p:spPr>
          <a:xfrm>
            <a:off x="586105" y="1434465"/>
            <a:ext cx="6769100" cy="4357370"/>
          </a:xfrm>
        </p:spPr>
        <p:txBody>
          <a:bodyPr wrap="square"/>
          <a:lstStyle/>
          <a:p>
            <a:pPr marL="457200" indent="-457200">
              <a:buFont typeface="Arial" panose="020B0604020202020204" pitchFamily="34" charset="0"/>
              <a:buChar char="•"/>
            </a:pPr>
            <a:r>
              <a:rPr lang="en-US" sz="2400" dirty="0"/>
              <a:t>Machine Learning is the field of study that gives computers ability to learn without being explicitly programmed.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Machine Learning is an application of Artificial Intelligence (AI).</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primary aim of ML is to allow the computers to learn automatically without human intervention or assistance and adjust actions accordingly.</a:t>
            </a:r>
          </a:p>
        </p:txBody>
      </p:sp>
      <p:pic>
        <p:nvPicPr>
          <p:cNvPr id="2" name="Picture 1"/>
          <p:cNvPicPr>
            <a:picLocks noChangeAspect="1"/>
          </p:cNvPicPr>
          <p:nvPr/>
        </p:nvPicPr>
        <p:blipFill>
          <a:blip r:embed="rId3"/>
          <a:stretch>
            <a:fillRect/>
          </a:stretch>
        </p:blipFill>
        <p:spPr>
          <a:xfrm>
            <a:off x="7447280" y="1902460"/>
            <a:ext cx="4573270" cy="3053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Text Box 7"/>
          <p:cNvSpPr txBox="1"/>
          <p:nvPr/>
        </p:nvSpPr>
        <p:spPr>
          <a:xfrm>
            <a:off x="620395" y="627380"/>
            <a:ext cx="6772910" cy="5539740"/>
          </a:xfrm>
          <a:prstGeom prst="rect">
            <a:avLst/>
          </a:prstGeom>
          <a:noFill/>
        </p:spPr>
        <p:txBody>
          <a:bodyPr wrap="square" lIns="0" tIns="0" rIns="0" bIns="0" rtlCol="0">
            <a:spAutoFit/>
          </a:bodyPr>
          <a:lstStyle/>
          <a:p>
            <a:pPr algn="l"/>
            <a:r>
              <a:rPr lang="en-US" sz="7200" b="1" dirty="0" err="1">
                <a:ln w="9525" cmpd="sng">
                  <a:solidFill>
                    <a:schemeClr val="tx1"/>
                  </a:solidFill>
                  <a:prstDash val="solid"/>
                </a:ln>
                <a:solidFill>
                  <a:srgbClr val="70AD47">
                    <a:tint val="1000"/>
                  </a:srgbClr>
                </a:solidFill>
                <a:effectLst>
                  <a:glow rad="38100">
                    <a:schemeClr val="accent1">
                      <a:alpha val="40000"/>
                    </a:schemeClr>
                  </a:glow>
                </a:effectLst>
              </a:rPr>
              <a:t>That's what Real World Data Looks like - UNARRANGED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8980" y="3161030"/>
            <a:ext cx="10636250" cy="2708275"/>
          </a:xfrm>
        </p:spPr>
        <p:txBody>
          <a:bodyPr wrap="square"/>
          <a:lstStyle/>
          <a:p>
            <a:pPr algn="ctr">
              <a:buFont typeface="Arial" panose="020B0604020202020204" pitchFamily="34" charset="0"/>
            </a:pPr>
            <a:r>
              <a:rPr lang="en-US" sz="4000" dirty="0"/>
              <a:t>Best way to make Machine Intelligent is by learning from examples!</a:t>
            </a:r>
          </a:p>
          <a:p>
            <a:pPr>
              <a:buFont typeface="Arial" panose="020B0604020202020204" pitchFamily="34" charset="0"/>
            </a:pPr>
            <a:endParaRPr lang="en-US" sz="4000" dirty="0"/>
          </a:p>
          <a:p>
            <a:pPr algn="ctr">
              <a:buFont typeface="Arial" panose="020B0604020202020204" pitchFamily="34" charset="0"/>
            </a:pPr>
            <a:r>
              <a:rPr lang="en-US" sz="4000" dirty="0"/>
              <a:t>!setting the fixed rules.</a:t>
            </a:r>
          </a:p>
        </p:txBody>
      </p:sp>
      <p:pic>
        <p:nvPicPr>
          <p:cNvPr id="4" name="Picture 3" descr="dl"/>
          <p:cNvPicPr>
            <a:picLocks noChangeAspect="1"/>
          </p:cNvPicPr>
          <p:nvPr/>
        </p:nvPicPr>
        <p:blipFill>
          <a:blip r:embed="rId3"/>
          <a:srcRect l="7451" t="19900" r="59501" b="20422"/>
          <a:stretch>
            <a:fillRect/>
          </a:stretch>
        </p:blipFill>
        <p:spPr>
          <a:xfrm>
            <a:off x="4544695" y="654050"/>
            <a:ext cx="2887345" cy="2100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Types of ML Algorithms</a:t>
            </a:r>
          </a:p>
        </p:txBody>
      </p:sp>
      <p:pic>
        <p:nvPicPr>
          <p:cNvPr id="99" name="Google Shape;99;p14"/>
          <p:cNvPicPr preferRelativeResize="0"/>
          <p:nvPr/>
        </p:nvPicPr>
        <p:blipFill>
          <a:blip r:embed="rId3"/>
          <a:stretch>
            <a:fillRect/>
          </a:stretch>
        </p:blipFill>
        <p:spPr>
          <a:xfrm>
            <a:off x="739775" y="1263015"/>
            <a:ext cx="10575925" cy="4930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Paradigms of Supervised Learning</a:t>
            </a:r>
          </a:p>
        </p:txBody>
      </p:sp>
      <p:sp>
        <p:nvSpPr>
          <p:cNvPr id="6" name="Text Placeholder 5"/>
          <p:cNvSpPr>
            <a:spLocks noGrp="1"/>
          </p:cNvSpPr>
          <p:nvPr>
            <p:ph type="body" sz="quarter" idx="10"/>
          </p:nvPr>
        </p:nvSpPr>
        <p:spPr>
          <a:xfrm>
            <a:off x="588010" y="1999615"/>
            <a:ext cx="5128895" cy="3028315"/>
          </a:xfrm>
        </p:spPr>
        <p:txBody>
          <a:bodyPr wrap="square"/>
          <a:lstStyle/>
          <a:p>
            <a:pPr marL="457200" lvl="0" indent="-457200" algn="l" rtl="0">
              <a:spcBef>
                <a:spcPts val="0"/>
              </a:spcBef>
              <a:spcAft>
                <a:spcPts val="0"/>
              </a:spcAft>
              <a:buClr>
                <a:schemeClr val="dk1"/>
              </a:buClr>
              <a:buFont typeface="Arial" panose="020B0604020202020204" pitchFamily="34" charset="0"/>
              <a:buChar char="•"/>
            </a:pPr>
            <a:r>
              <a:rPr lang="en-US" sz="2400" b="1">
                <a:solidFill>
                  <a:schemeClr val="tx1"/>
                </a:solidFill>
                <a:latin typeface="+mn-ea"/>
                <a:ea typeface="Times New Roman" panose="02020603050405020304"/>
                <a:cs typeface="+mn-ea"/>
                <a:sym typeface="Times New Roman" panose="02020603050405020304"/>
              </a:rPr>
              <a:t>Regression </a:t>
            </a:r>
            <a:r>
              <a:rPr lang="en-US" sz="2400">
                <a:solidFill>
                  <a:schemeClr val="tx1"/>
                </a:solidFill>
                <a:latin typeface="+mn-ea"/>
                <a:ea typeface="Times New Roman" panose="02020603050405020304"/>
                <a:cs typeface="+mn-ea"/>
                <a:sym typeface="Times New Roman" panose="02020603050405020304"/>
              </a:rPr>
              <a:t>– Prediction result is a continuous real value. Eg - Real Estate price, Air Temperature etc.</a:t>
            </a:r>
            <a:endParaRPr sz="2400">
              <a:solidFill>
                <a:schemeClr val="tx1"/>
              </a:solidFill>
              <a:latin typeface="+mn-ea"/>
              <a:ea typeface="Times New Roman" panose="02020603050405020304"/>
              <a:cs typeface="+mn-ea"/>
              <a:sym typeface="Times New Roman" panose="02020603050405020304"/>
            </a:endParaRPr>
          </a:p>
          <a:p>
            <a:pPr marL="457200" lvl="0" indent="-457200" algn="l" rtl="0">
              <a:spcBef>
                <a:spcPts val="0"/>
              </a:spcBef>
              <a:spcAft>
                <a:spcPts val="0"/>
              </a:spcAft>
              <a:buClr>
                <a:schemeClr val="dk1"/>
              </a:buClr>
              <a:buFont typeface="Arial" panose="020B0604020202020204" pitchFamily="34" charset="0"/>
              <a:buChar char="•"/>
            </a:pPr>
            <a:endParaRPr sz="2400">
              <a:solidFill>
                <a:schemeClr val="tx1"/>
              </a:solidFill>
              <a:latin typeface="+mn-ea"/>
              <a:ea typeface="Times New Roman" panose="02020603050405020304"/>
              <a:cs typeface="+mn-ea"/>
              <a:sym typeface="Times New Roman" panose="02020603050405020304"/>
            </a:endParaRPr>
          </a:p>
          <a:p>
            <a:pPr marL="457200" lvl="0" indent="-457200" algn="l" rtl="0">
              <a:spcBef>
                <a:spcPts val="0"/>
              </a:spcBef>
              <a:spcAft>
                <a:spcPts val="0"/>
              </a:spcAft>
              <a:buClr>
                <a:schemeClr val="dk1"/>
              </a:buClr>
              <a:buFont typeface="Arial" panose="020B0604020202020204" pitchFamily="34" charset="0"/>
              <a:buChar char="•"/>
            </a:pPr>
            <a:r>
              <a:rPr lang="en-US" sz="2400" b="1">
                <a:solidFill>
                  <a:schemeClr val="tx1"/>
                </a:solidFill>
                <a:latin typeface="+mn-ea"/>
                <a:ea typeface="Times New Roman" panose="02020603050405020304"/>
                <a:cs typeface="+mn-ea"/>
                <a:sym typeface="Times New Roman" panose="02020603050405020304"/>
              </a:rPr>
              <a:t>Classification </a:t>
            </a:r>
            <a:r>
              <a:rPr lang="en-US" sz="2400">
                <a:solidFill>
                  <a:schemeClr val="tx1"/>
                </a:solidFill>
                <a:latin typeface="+mn-ea"/>
                <a:ea typeface="Times New Roman" panose="02020603050405020304"/>
                <a:cs typeface="+mn-ea"/>
                <a:sym typeface="Times New Roman" panose="02020603050405020304"/>
              </a:rPr>
              <a:t>– Prediction result is a categorical value, yes or no, male or female etc.</a:t>
            </a:r>
            <a:endParaRPr sz="240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pPr>
            <a:endParaRPr lang="en-US" sz="2400" dirty="0">
              <a:solidFill>
                <a:schemeClr val="tx1"/>
              </a:solidFill>
              <a:latin typeface="+mn-ea"/>
              <a:ea typeface="Times New Roman" panose="02020603050405020304"/>
              <a:cs typeface="+mn-ea"/>
              <a:sym typeface="Times New Roman" panose="02020603050405020304"/>
            </a:endParaRPr>
          </a:p>
        </p:txBody>
      </p:sp>
      <p:pic>
        <p:nvPicPr>
          <p:cNvPr id="3" name="Google Shape;118;p17" descr="A screenshot of a cell phone&#10;&#10;Description generated with very high confidence"/>
          <p:cNvPicPr preferRelativeResize="0"/>
          <p:nvPr/>
        </p:nvPicPr>
        <p:blipFill rotWithShape="1">
          <a:blip r:embed="rId3"/>
          <a:srcRect/>
          <a:stretch>
            <a:fillRect/>
          </a:stretch>
        </p:blipFill>
        <p:spPr>
          <a:xfrm>
            <a:off x="5867400" y="1689100"/>
            <a:ext cx="6179820" cy="40373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Some Applications of Supervised Learning</a:t>
            </a:r>
          </a:p>
        </p:txBody>
      </p:sp>
      <p:sp>
        <p:nvSpPr>
          <p:cNvPr id="6" name="Text Placeholder 5"/>
          <p:cNvSpPr>
            <a:spLocks noGrp="1"/>
          </p:cNvSpPr>
          <p:nvPr>
            <p:ph type="body" sz="quarter" idx="10"/>
          </p:nvPr>
        </p:nvSpPr>
        <p:spPr>
          <a:xfrm>
            <a:off x="588010" y="1999615"/>
            <a:ext cx="5128895" cy="4062095"/>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Spam Detection.</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Predicting if a comment in social media is hate speech or not.</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Forecasting (Predicting) whether from previous trend.</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BioInformatics.</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Financial Trend Prediction.</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Predicting COVID-19 infection from X-Ray images, and much more..</a:t>
            </a:r>
          </a:p>
        </p:txBody>
      </p:sp>
      <p:pic>
        <p:nvPicPr>
          <p:cNvPr id="2" name="Picture 1"/>
          <p:cNvPicPr>
            <a:picLocks noChangeAspect="1"/>
          </p:cNvPicPr>
          <p:nvPr/>
        </p:nvPicPr>
        <p:blipFill>
          <a:blip r:embed="rId3"/>
          <a:stretch>
            <a:fillRect/>
          </a:stretch>
        </p:blipFill>
        <p:spPr>
          <a:xfrm>
            <a:off x="5847080" y="1899285"/>
            <a:ext cx="6219190" cy="3934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466" y="3468953"/>
            <a:ext cx="3147798" cy="498598"/>
          </a:xfrm>
        </p:spPr>
        <p:txBody>
          <a:bodyPr/>
          <a:lstStyle/>
          <a:p>
            <a:r>
              <a:rPr lang="en-US" dirty="0"/>
              <a:t>Jasleen Sondhi</a:t>
            </a:r>
          </a:p>
        </p:txBody>
      </p:sp>
      <p:sp>
        <p:nvSpPr>
          <p:cNvPr id="4" name="Text Placeholder 3"/>
          <p:cNvSpPr>
            <a:spLocks noGrp="1"/>
          </p:cNvSpPr>
          <p:nvPr>
            <p:ph type="body" sz="quarter" idx="12"/>
          </p:nvPr>
        </p:nvSpPr>
        <p:spPr>
          <a:xfrm>
            <a:off x="553466" y="4102317"/>
            <a:ext cx="3062858" cy="307777"/>
          </a:xfrm>
        </p:spPr>
        <p:txBody>
          <a:bodyPr/>
          <a:lstStyle/>
          <a:p>
            <a:r>
              <a:rPr lang="en-US" dirty="0"/>
              <a:t>Alpha Student Ambassador</a:t>
            </a:r>
          </a:p>
        </p:txBody>
      </p:sp>
      <p:pic>
        <p:nvPicPr>
          <p:cNvPr id="5" name="Picture 4"/>
          <p:cNvPicPr>
            <a:picLocks noChangeAspect="1"/>
          </p:cNvPicPr>
          <p:nvPr/>
        </p:nvPicPr>
        <p:blipFill>
          <a:blip r:embed="rId3"/>
          <a:stretch>
            <a:fillRect/>
          </a:stretch>
        </p:blipFill>
        <p:spPr>
          <a:xfrm>
            <a:off x="857054" y="878505"/>
            <a:ext cx="2455682" cy="2455682"/>
          </a:xfrm>
          <a:prstGeom prst="rect">
            <a:avLst/>
          </a:prstGeom>
        </p:spPr>
      </p:pic>
      <p:sp>
        <p:nvSpPr>
          <p:cNvPr id="7" name="Title 2"/>
          <p:cNvSpPr txBox="1"/>
          <p:nvPr/>
        </p:nvSpPr>
        <p:spPr>
          <a:xfrm>
            <a:off x="5155460" y="3468953"/>
            <a:ext cx="3147798" cy="498598"/>
          </a:xfrm>
          <a:prstGeom prst="rect">
            <a:avLst/>
          </a:prstGeom>
          <a:noFill/>
        </p:spPr>
        <p:txBody>
          <a:bodyPr vert="horz" wrap="square" lIns="0" tIns="0" rIns="0" bIns="0" rtlCol="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IN" dirty="0"/>
              <a:t>Rahul </a:t>
            </a:r>
            <a:r>
              <a:rPr lang="en-IN" dirty="0" err="1"/>
              <a:t>Bordoloi</a:t>
            </a:r>
            <a:endParaRPr lang="en-IN" dirty="0"/>
          </a:p>
        </p:txBody>
      </p:sp>
      <p:sp>
        <p:nvSpPr>
          <p:cNvPr id="8" name="Text Placeholder 3"/>
          <p:cNvSpPr txBox="1"/>
          <p:nvPr/>
        </p:nvSpPr>
        <p:spPr>
          <a:xfrm>
            <a:off x="5155461" y="4102316"/>
            <a:ext cx="3062858" cy="307777"/>
          </a:xfrm>
          <a:prstGeom prst="rect">
            <a:avLst/>
          </a:prstGeom>
          <a:noFill/>
        </p:spPr>
        <p:txBody>
          <a:bodyPr vert="horz" wrap="square" lIns="0" tIns="0" rIns="0" bIns="0" rtlCol="0">
            <a:spAutoFit/>
          </a:bodyPr>
          <a:lstStyle>
            <a:lvl1pPr marL="0" marR="0" indent="0" algn="l" defTabSz="932815" rtl="0" eaLnBrk="1" fontAlgn="auto" latinLnBrk="0" hangingPunct="1">
              <a:lnSpc>
                <a:spcPct val="100000"/>
              </a:lnSpc>
              <a:spcBef>
                <a:spcPts val="0"/>
              </a:spcBef>
              <a:spcAft>
                <a:spcPts val="0"/>
              </a:spcAft>
              <a:buClrTx/>
              <a:buSzPct val="90000"/>
              <a:buFont typeface="Arial" panose="020B0604020202020204" pitchFamily="34" charset="0"/>
              <a:buNone/>
              <a:defRPr sz="2000" kern="1200" spc="0" baseline="0">
                <a:solidFill>
                  <a:srgbClr val="1A1A1A"/>
                </a:solidFill>
                <a:latin typeface="+mn-lt"/>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Alpha Student Ambassador</a:t>
            </a:r>
          </a:p>
        </p:txBody>
      </p:sp>
      <p:pic>
        <p:nvPicPr>
          <p:cNvPr id="14" name="Picture 13"/>
          <p:cNvPicPr>
            <a:picLocks noChangeAspect="1"/>
          </p:cNvPicPr>
          <p:nvPr/>
        </p:nvPicPr>
        <p:blipFill>
          <a:blip r:embed="rId4"/>
          <a:stretch>
            <a:fillRect/>
          </a:stretch>
        </p:blipFill>
        <p:spPr>
          <a:xfrm>
            <a:off x="553466" y="4591731"/>
            <a:ext cx="386355" cy="386355"/>
          </a:xfrm>
          <a:prstGeom prst="rect">
            <a:avLst/>
          </a:prstGeom>
        </p:spPr>
      </p:pic>
      <p:pic>
        <p:nvPicPr>
          <p:cNvPr id="16" name="Picture 15"/>
          <p:cNvPicPr>
            <a:picLocks noChangeAspect="1"/>
          </p:cNvPicPr>
          <p:nvPr/>
        </p:nvPicPr>
        <p:blipFill>
          <a:blip r:embed="rId4"/>
          <a:stretch>
            <a:fillRect/>
          </a:stretch>
        </p:blipFill>
        <p:spPr>
          <a:xfrm>
            <a:off x="5155461" y="4591731"/>
            <a:ext cx="386355" cy="386355"/>
          </a:xfrm>
          <a:prstGeom prst="rect">
            <a:avLst/>
          </a:prstGeom>
        </p:spPr>
      </p:pic>
      <p:pic>
        <p:nvPicPr>
          <p:cNvPr id="18" name="Picture 17"/>
          <p:cNvPicPr>
            <a:picLocks noChangeAspect="1"/>
          </p:cNvPicPr>
          <p:nvPr/>
        </p:nvPicPr>
        <p:blipFill>
          <a:blip r:embed="rId5"/>
          <a:stretch>
            <a:fillRect/>
          </a:stretch>
        </p:blipFill>
        <p:spPr>
          <a:xfrm>
            <a:off x="553466" y="5045200"/>
            <a:ext cx="386355" cy="386355"/>
          </a:xfrm>
          <a:prstGeom prst="rect">
            <a:avLst/>
          </a:prstGeom>
        </p:spPr>
      </p:pic>
      <p:pic>
        <p:nvPicPr>
          <p:cNvPr id="20" name="Picture 19"/>
          <p:cNvPicPr>
            <a:picLocks noChangeAspect="1"/>
          </p:cNvPicPr>
          <p:nvPr/>
        </p:nvPicPr>
        <p:blipFill>
          <a:blip r:embed="rId5"/>
          <a:stretch>
            <a:fillRect/>
          </a:stretch>
        </p:blipFill>
        <p:spPr>
          <a:xfrm>
            <a:off x="5155460" y="5045199"/>
            <a:ext cx="386355" cy="386355"/>
          </a:xfrm>
          <a:prstGeom prst="rect">
            <a:avLst/>
          </a:prstGeom>
        </p:spPr>
      </p:pic>
      <p:pic>
        <p:nvPicPr>
          <p:cNvPr id="6" name="Picture 5" descr="C:\Users\rahul.bordoloi\Pictures\_MG_8632 copy.jpg_MG_8632 copy"/>
          <p:cNvPicPr>
            <a:picLocks noChangeAspect="1"/>
          </p:cNvPicPr>
          <p:nvPr/>
        </p:nvPicPr>
        <p:blipFill>
          <a:blip r:embed="rId6"/>
          <a:srcRect/>
          <a:stretch>
            <a:fillRect/>
          </a:stretch>
        </p:blipFill>
        <p:spPr>
          <a:xfrm>
            <a:off x="5459049" y="907455"/>
            <a:ext cx="2455682" cy="2455545"/>
          </a:xfrm>
          <a:prstGeom prst="rect">
            <a:avLst/>
          </a:prstGeom>
        </p:spPr>
      </p:pic>
      <p:sp>
        <p:nvSpPr>
          <p:cNvPr id="10" name="TextBox 9"/>
          <p:cNvSpPr txBox="1"/>
          <p:nvPr/>
        </p:nvSpPr>
        <p:spPr>
          <a:xfrm>
            <a:off x="993775" y="4648835"/>
            <a:ext cx="8455025" cy="271780"/>
          </a:xfrm>
          <a:prstGeom prst="rect">
            <a:avLst/>
          </a:prstGeom>
          <a:noFill/>
        </p:spPr>
        <p:txBody>
          <a:bodyPr wrap="square" lIns="0" tIns="0" rIns="0" bIns="0" rtlCol="0">
            <a:spAutoFit/>
          </a:bodyPr>
          <a:lstStyle/>
          <a:p>
            <a:pPr algn="l"/>
            <a:r>
              <a:rPr lang="en-US" altLang="en-IN" dirty="0" err="1"/>
              <a:t> </a:t>
            </a:r>
            <a:r>
              <a:rPr lang="en-IN" dirty="0" err="1"/>
              <a:t>jasleen-sondhi                                                     </a:t>
            </a:r>
            <a:r>
              <a:rPr lang="en-US" altLang="en-IN" dirty="0" err="1"/>
              <a:t>rahulbordoloi</a:t>
            </a:r>
          </a:p>
        </p:txBody>
      </p:sp>
      <p:sp>
        <p:nvSpPr>
          <p:cNvPr id="19" name="TextBox 18"/>
          <p:cNvSpPr txBox="1"/>
          <p:nvPr/>
        </p:nvSpPr>
        <p:spPr>
          <a:xfrm>
            <a:off x="993775" y="5026568"/>
            <a:ext cx="6735450" cy="363220"/>
          </a:xfrm>
          <a:prstGeom prst="rect">
            <a:avLst/>
          </a:prstGeom>
          <a:noFill/>
        </p:spPr>
        <p:txBody>
          <a:bodyPr wrap="square">
            <a:spAutoFit/>
          </a:bodyPr>
          <a:lstStyle/>
          <a:p>
            <a:r>
              <a:rPr lang="en-US" altLang="en-IN" b="0" i="0" dirty="0">
                <a:effectLst/>
                <a:latin typeface="-apple-system"/>
              </a:rPr>
              <a:t>j</a:t>
            </a:r>
            <a:r>
              <a:rPr lang="en-IN" b="0" i="0" dirty="0">
                <a:effectLst/>
                <a:latin typeface="-apple-system"/>
              </a:rPr>
              <a:t>asleen101010                                                                  </a:t>
            </a:r>
            <a:r>
              <a:rPr lang="en-US" altLang="en-IN" sz="1760" dirty="0" err="1">
                <a:sym typeface="+mn-ea"/>
              </a:rPr>
              <a:t>rahulbordoloi</a:t>
            </a:r>
            <a:endParaRPr lang="en-IN" dirty="0"/>
          </a:p>
        </p:txBody>
      </p:sp>
      <p:sp>
        <p:nvSpPr>
          <p:cNvPr id="2" name="TextBox 1">
            <a:extLst>
              <a:ext uri="{FF2B5EF4-FFF2-40B4-BE49-F238E27FC236}">
                <a16:creationId xmlns:a16="http://schemas.microsoft.com/office/drawing/2014/main" id="{13F96E94-7E75-431D-99AA-D63F066F7794}"/>
              </a:ext>
            </a:extLst>
          </p:cNvPr>
          <p:cNvSpPr txBox="1"/>
          <p:nvPr/>
        </p:nvSpPr>
        <p:spPr>
          <a:xfrm>
            <a:off x="2337848" y="86864"/>
            <a:ext cx="7720552" cy="492443"/>
          </a:xfrm>
          <a:prstGeom prst="rect">
            <a:avLst/>
          </a:prstGeom>
          <a:noFill/>
        </p:spPr>
        <p:txBody>
          <a:bodyPr wrap="square" lIns="0" tIns="0" rIns="0" bIns="0" rtlCol="0">
            <a:spAutoFit/>
          </a:bodyPr>
          <a:lstStyle/>
          <a:p>
            <a:pPr algn="ctr"/>
            <a:r>
              <a:rPr lang="en-IN" sz="3200" dirty="0">
                <a:gradFill>
                  <a:gsLst>
                    <a:gs pos="2917">
                      <a:schemeClr val="tx1"/>
                    </a:gs>
                    <a:gs pos="30000">
                      <a:schemeClr val="tx1"/>
                    </a:gs>
                  </a:gsLst>
                  <a:lin ang="5400000" scaled="0"/>
                </a:gradFill>
              </a:rPr>
              <a:t>Speakers for Today-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Unsupervised Learning : Clustering</a:t>
            </a:r>
          </a:p>
        </p:txBody>
      </p:sp>
      <p:pic>
        <p:nvPicPr>
          <p:cNvPr id="137" name="Google Shape;137;p20" descr="A close up of a logo&#10;&#10;Description generated with high confidence"/>
          <p:cNvPicPr preferRelativeResize="0"/>
          <p:nvPr/>
        </p:nvPicPr>
        <p:blipFill rotWithShape="1">
          <a:blip r:embed="rId3"/>
          <a:srcRect/>
          <a:stretch>
            <a:fillRect/>
          </a:stretch>
        </p:blipFill>
        <p:spPr>
          <a:xfrm>
            <a:off x="341630" y="1278890"/>
            <a:ext cx="11416030" cy="50298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Some Applications of Unsupervised Learning</a:t>
            </a:r>
          </a:p>
        </p:txBody>
      </p:sp>
      <p:sp>
        <p:nvSpPr>
          <p:cNvPr id="6" name="Text Placeholder 5"/>
          <p:cNvSpPr>
            <a:spLocks noGrp="1"/>
          </p:cNvSpPr>
          <p:nvPr>
            <p:ph type="body" sz="quarter" idx="10"/>
          </p:nvPr>
        </p:nvSpPr>
        <p:spPr>
          <a:xfrm>
            <a:off x="588010" y="2341880"/>
            <a:ext cx="5128895" cy="2510790"/>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Customer Segmentation.</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Image Segmentation.</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Grouping same genes.</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Anomaly Detections.</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Recommender Systems, and many more...</a:t>
            </a:r>
          </a:p>
        </p:txBody>
      </p:sp>
      <p:pic>
        <p:nvPicPr>
          <p:cNvPr id="3" name="Picture 2"/>
          <p:cNvPicPr>
            <a:picLocks noChangeAspect="1"/>
          </p:cNvPicPr>
          <p:nvPr/>
        </p:nvPicPr>
        <p:blipFill>
          <a:blip r:embed="rId3"/>
          <a:stretch>
            <a:fillRect/>
          </a:stretch>
        </p:blipFill>
        <p:spPr>
          <a:xfrm>
            <a:off x="5205095" y="1596390"/>
            <a:ext cx="6724650" cy="429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Reinforcement Learning</a:t>
            </a:r>
          </a:p>
        </p:txBody>
      </p:sp>
      <p:pic>
        <p:nvPicPr>
          <p:cNvPr id="2" name="Picture 2" descr="A picture containing grass, table, sitting, bedroom&#10;&#10;Description generated with very high confidence"/>
          <p:cNvPicPr>
            <a:picLocks noChangeAspect="1"/>
          </p:cNvPicPr>
          <p:nvPr/>
        </p:nvPicPr>
        <p:blipFill>
          <a:blip r:embed="rId3"/>
          <a:stretch>
            <a:fillRect/>
          </a:stretch>
        </p:blipFill>
        <p:spPr>
          <a:xfrm>
            <a:off x="230505" y="1671320"/>
            <a:ext cx="5730240" cy="4079240"/>
          </a:xfrm>
          <a:prstGeom prst="rect">
            <a:avLst/>
          </a:prstGeom>
        </p:spPr>
      </p:pic>
      <p:pic>
        <p:nvPicPr>
          <p:cNvPr id="152" name="Google Shape;152;p22"/>
          <p:cNvPicPr preferRelativeResize="0"/>
          <p:nvPr/>
        </p:nvPicPr>
        <p:blipFill>
          <a:blip r:embed="rId4"/>
          <a:stretch>
            <a:fillRect/>
          </a:stretch>
        </p:blipFill>
        <p:spPr>
          <a:xfrm>
            <a:off x="5961380" y="1671320"/>
            <a:ext cx="6078220" cy="4079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Some Applications of Reinforcement Learning</a:t>
            </a:r>
          </a:p>
        </p:txBody>
      </p:sp>
      <p:sp>
        <p:nvSpPr>
          <p:cNvPr id="6" name="Text Placeholder 5"/>
          <p:cNvSpPr>
            <a:spLocks noGrp="1"/>
          </p:cNvSpPr>
          <p:nvPr>
            <p:ph type="body" sz="quarter" idx="10"/>
          </p:nvPr>
        </p:nvSpPr>
        <p:spPr>
          <a:xfrm>
            <a:off x="588010" y="1885950"/>
            <a:ext cx="5128895" cy="3396615"/>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Self Driving Cars (eg - Tesla)</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Robotics.</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Health Care (Finding potential drugs for cure).</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Trade Execution (JPMorgan)</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Text Mining (Salesforce)</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Game Playing (eg - DeepMind)</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and many more...</a:t>
            </a:r>
          </a:p>
        </p:txBody>
      </p:sp>
      <p:pic>
        <p:nvPicPr>
          <p:cNvPr id="2" name="Picture 1"/>
          <p:cNvPicPr>
            <a:picLocks noChangeAspect="1"/>
          </p:cNvPicPr>
          <p:nvPr/>
        </p:nvPicPr>
        <p:blipFill>
          <a:blip r:embed="rId3"/>
          <a:stretch>
            <a:fillRect/>
          </a:stretch>
        </p:blipFill>
        <p:spPr>
          <a:xfrm>
            <a:off x="5931535" y="1885950"/>
            <a:ext cx="6146165" cy="3124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25441"/>
            <a:ext cx="9144000" cy="608965"/>
          </a:xfrm>
        </p:spPr>
        <p:txBody>
          <a:bodyPr/>
          <a:lstStyle/>
          <a:p>
            <a:r>
              <a:rPr lang="en-IN" altLang="en-US" sz="4400" dirty="0"/>
              <a:t>Knowing more about Azure ML</a:t>
            </a:r>
          </a:p>
        </p:txBody>
      </p:sp>
      <p:pic>
        <p:nvPicPr>
          <p:cNvPr id="3" name="Picture 2"/>
          <p:cNvPicPr>
            <a:picLocks noChangeAspect="1"/>
          </p:cNvPicPr>
          <p:nvPr/>
        </p:nvPicPr>
        <p:blipFill>
          <a:blip r:embed="rId3"/>
          <a:stretch>
            <a:fillRect/>
          </a:stretch>
        </p:blipFill>
        <p:spPr>
          <a:xfrm>
            <a:off x="4157345" y="537210"/>
            <a:ext cx="3493770" cy="2101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IN" altLang="en-US" b="1" dirty="0"/>
              <a:t>End to End ML Workflow</a:t>
            </a:r>
          </a:p>
        </p:txBody>
      </p:sp>
      <p:pic>
        <p:nvPicPr>
          <p:cNvPr id="3" name="Picture 2"/>
          <p:cNvPicPr>
            <a:picLocks noChangeAspect="1"/>
          </p:cNvPicPr>
          <p:nvPr/>
        </p:nvPicPr>
        <p:blipFill>
          <a:blip r:embed="rId3"/>
          <a:stretch>
            <a:fillRect/>
          </a:stretch>
        </p:blipFill>
        <p:spPr>
          <a:xfrm>
            <a:off x="8947785" y="457200"/>
            <a:ext cx="2738120" cy="1384935"/>
          </a:xfrm>
          <a:prstGeom prst="rect">
            <a:avLst/>
          </a:prstGeom>
        </p:spPr>
      </p:pic>
      <p:pic>
        <p:nvPicPr>
          <p:cNvPr id="2" name="Picture 1"/>
          <p:cNvPicPr>
            <a:picLocks noChangeAspect="1"/>
          </p:cNvPicPr>
          <p:nvPr/>
        </p:nvPicPr>
        <p:blipFill>
          <a:blip r:embed="rId4"/>
          <a:stretch>
            <a:fillRect/>
          </a:stretch>
        </p:blipFill>
        <p:spPr>
          <a:xfrm>
            <a:off x="371475" y="1842135"/>
            <a:ext cx="11235690" cy="446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Azure M</a:t>
            </a:r>
            <a:r>
              <a:rPr lang="en-IN" altLang="en-US" b="1" dirty="0"/>
              <a:t>achine Learning</a:t>
            </a:r>
          </a:p>
        </p:txBody>
      </p:sp>
      <p:pic>
        <p:nvPicPr>
          <p:cNvPr id="3" name="Picture 2"/>
          <p:cNvPicPr>
            <a:picLocks noChangeAspect="1"/>
          </p:cNvPicPr>
          <p:nvPr/>
        </p:nvPicPr>
        <p:blipFill>
          <a:blip r:embed="rId3"/>
          <a:stretch>
            <a:fillRect/>
          </a:stretch>
        </p:blipFill>
        <p:spPr>
          <a:xfrm>
            <a:off x="8955405" y="346075"/>
            <a:ext cx="2738120" cy="1384935"/>
          </a:xfrm>
          <a:prstGeom prst="rect">
            <a:avLst/>
          </a:prstGeom>
        </p:spPr>
      </p:pic>
      <p:pic>
        <p:nvPicPr>
          <p:cNvPr id="5" name="Picture 4"/>
          <p:cNvPicPr>
            <a:picLocks noChangeAspect="1"/>
          </p:cNvPicPr>
          <p:nvPr/>
        </p:nvPicPr>
        <p:blipFill>
          <a:blip r:embed="rId4"/>
          <a:stretch>
            <a:fillRect/>
          </a:stretch>
        </p:blipFill>
        <p:spPr>
          <a:xfrm>
            <a:off x="914400" y="1731010"/>
            <a:ext cx="9510395" cy="4248785"/>
          </a:xfrm>
          <a:prstGeom prst="rect">
            <a:avLst/>
          </a:prstGeom>
        </p:spPr>
      </p:pic>
      <p:sp>
        <p:nvSpPr>
          <p:cNvPr id="8" name="Text Box 7"/>
          <p:cNvSpPr txBox="1"/>
          <p:nvPr/>
        </p:nvSpPr>
        <p:spPr>
          <a:xfrm>
            <a:off x="1909445" y="6168390"/>
            <a:ext cx="6875145" cy="307340"/>
          </a:xfrm>
          <a:prstGeom prst="rect">
            <a:avLst/>
          </a:prstGeom>
          <a:noFill/>
        </p:spPr>
        <p:txBody>
          <a:bodyPr wrap="square" lIns="0" tIns="0" rIns="0" bIns="0" rtlCol="0">
            <a:spAutoFit/>
          </a:bodyPr>
          <a:lstStyle/>
          <a:p>
            <a:pPr algn="l"/>
            <a:r>
              <a:rPr lang="en-IN" altLang="en-US" sz="2000" dirty="0" err="1">
                <a:gradFill>
                  <a:gsLst>
                    <a:gs pos="2917">
                      <a:schemeClr val="tx1"/>
                    </a:gs>
                    <a:gs pos="30000">
                      <a:schemeClr val="tx1"/>
                    </a:gs>
                  </a:gsLst>
                  <a:lin ang="5400000" scaled="0"/>
                </a:gradFill>
              </a:rPr>
              <a:t>For more information refer : </a:t>
            </a:r>
            <a:r>
              <a:rPr lang="en-IN" altLang="en-US" sz="2000" dirty="0" err="1">
                <a:gradFill>
                  <a:gsLst>
                    <a:gs pos="2917">
                      <a:schemeClr val="tx1"/>
                    </a:gs>
                    <a:gs pos="30000">
                      <a:schemeClr val="tx1"/>
                    </a:gs>
                  </a:gsLst>
                  <a:lin ang="5400000" scaled="0"/>
                </a:gradFill>
                <a:hlinkClick r:id="rId5" action="ppaction://hlinkfile"/>
              </a:rPr>
              <a:t>Build AI Solutions with Azure</a:t>
            </a:r>
            <a:endParaRPr lang="en-IN" altLang="en-US" sz="2000" dirty="0" err="1">
              <a:gradFill>
                <a:gsLst>
                  <a:gs pos="2917">
                    <a:schemeClr val="tx1"/>
                  </a:gs>
                  <a:gs pos="30000">
                    <a:schemeClr val="tx1"/>
                  </a:gs>
                </a:gsLst>
                <a:lin ang="5400000" scaled="0"/>
              </a:gra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Azure M</a:t>
            </a:r>
            <a:r>
              <a:rPr lang="en-IN" altLang="en-US" b="1" dirty="0"/>
              <a:t>achine Learning</a:t>
            </a:r>
          </a:p>
        </p:txBody>
      </p:sp>
      <p:pic>
        <p:nvPicPr>
          <p:cNvPr id="3" name="Picture 2"/>
          <p:cNvPicPr>
            <a:picLocks noChangeAspect="1"/>
          </p:cNvPicPr>
          <p:nvPr/>
        </p:nvPicPr>
        <p:blipFill>
          <a:blip r:embed="rId3"/>
          <a:stretch>
            <a:fillRect/>
          </a:stretch>
        </p:blipFill>
        <p:spPr>
          <a:xfrm>
            <a:off x="8947785" y="457200"/>
            <a:ext cx="2738120" cy="1384935"/>
          </a:xfrm>
          <a:prstGeom prst="rect">
            <a:avLst/>
          </a:prstGeom>
        </p:spPr>
      </p:pic>
      <p:pic>
        <p:nvPicPr>
          <p:cNvPr id="4" name="Picture 3"/>
          <p:cNvPicPr>
            <a:picLocks noChangeAspect="1"/>
          </p:cNvPicPr>
          <p:nvPr/>
        </p:nvPicPr>
        <p:blipFill>
          <a:blip r:embed="rId4"/>
          <a:stretch>
            <a:fillRect/>
          </a:stretch>
        </p:blipFill>
        <p:spPr>
          <a:xfrm>
            <a:off x="587375" y="2092325"/>
            <a:ext cx="10810875" cy="37649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Getting Started with Azure ML!</a:t>
            </a:r>
          </a:p>
        </p:txBody>
      </p:sp>
      <p:sp>
        <p:nvSpPr>
          <p:cNvPr id="6" name="Text Placeholder 5"/>
          <p:cNvSpPr>
            <a:spLocks noGrp="1"/>
          </p:cNvSpPr>
          <p:nvPr>
            <p:ph type="body" sz="quarter" idx="10"/>
          </p:nvPr>
        </p:nvSpPr>
        <p:spPr>
          <a:xfrm>
            <a:off x="524510" y="1369060"/>
            <a:ext cx="9878060" cy="5574030"/>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Knowledge on Python or R.</a:t>
            </a:r>
          </a:p>
          <a:p>
            <a:pPr>
              <a:buFont typeface="Arial" panose="020B0604020202020204" pitchFamily="34" charset="0"/>
            </a:pPr>
            <a:r>
              <a:rPr lang="en-US" sz="2400" dirty="0">
                <a:solidFill>
                  <a:schemeClr val="tx1"/>
                </a:solidFill>
                <a:latin typeface="+mn-ea"/>
                <a:ea typeface="Times New Roman" panose="02020603050405020304"/>
                <a:cs typeface="+mn-ea"/>
                <a:sym typeface="Times New Roman" panose="02020603050405020304"/>
              </a:rPr>
              <a:t>       </a:t>
            </a:r>
            <a:r>
              <a:rPr lang="en-US" sz="1800" dirty="0">
                <a:solidFill>
                  <a:schemeClr val="tx1"/>
                </a:solidFill>
                <a:latin typeface="+mn-ea"/>
                <a:ea typeface="Times New Roman" panose="02020603050405020304"/>
                <a:cs typeface="+mn-ea"/>
                <a:sym typeface="Times New Roman" panose="02020603050405020304"/>
              </a:rPr>
              <a:t>a. Python for Beginners (Microsoft Developer)</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Machine Learning Basics.</a:t>
            </a:r>
          </a:p>
          <a:p>
            <a:pPr>
              <a:buFont typeface="Arial" panose="020B0604020202020204" pitchFamily="34" charset="0"/>
            </a:pPr>
            <a:r>
              <a:rPr lang="en-US" sz="1800" dirty="0">
                <a:solidFill>
                  <a:schemeClr val="tx1"/>
                </a:solidFill>
                <a:latin typeface="+mn-ea"/>
                <a:ea typeface="Times New Roman" panose="02020603050405020304"/>
                <a:cs typeface="+mn-ea"/>
                <a:sym typeface="Times New Roman" panose="02020603050405020304"/>
              </a:rPr>
              <a:t>         a. Andrew Ng (Machine Learning - Standford)</a:t>
            </a: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Azure Machine Learning (End to End)</a:t>
            </a:r>
          </a:p>
          <a:p>
            <a:pPr>
              <a:buFont typeface="Arial" panose="020B0604020202020204" pitchFamily="34" charset="0"/>
            </a:pPr>
            <a:r>
              <a:rPr lang="en-US" sz="1800" dirty="0">
                <a:solidFill>
                  <a:schemeClr val="tx1"/>
                </a:solidFill>
                <a:latin typeface="+mn-lt"/>
                <a:ea typeface="Gill Sans" panose="020B0502020104020203"/>
                <a:cs typeface="+mn-lt"/>
                <a:sym typeface="Gill Sans" panose="020B0502020104020203"/>
              </a:rPr>
              <a:t>         a. Azure Machine Learning - </a:t>
            </a:r>
            <a:r>
              <a:rPr lang="en-US" sz="1800" u="sng" dirty="0">
                <a:solidFill>
                  <a:schemeClr val="tx1"/>
                </a:solidFill>
                <a:latin typeface="+mn-lt"/>
                <a:ea typeface="Gill Sans" panose="020B0502020104020203"/>
                <a:cs typeface="+mn-lt"/>
                <a:sym typeface="Gill Sans" panose="020B0502020104020203"/>
                <a:hlinkClick r:id="rId3"/>
              </a:rPr>
              <a:t>https://azure.microsoft.com/en-us/services/machine-learning/</a:t>
            </a:r>
          </a:p>
          <a:p>
            <a:pPr>
              <a:buFont typeface="Arial" panose="020B0604020202020204" pitchFamily="34" charset="0"/>
            </a:pPr>
            <a:r>
              <a:rPr lang="en-US" sz="1800" dirty="0">
                <a:solidFill>
                  <a:schemeClr val="tx1"/>
                </a:solidFill>
                <a:latin typeface="+mn-lt"/>
                <a:ea typeface="Gill Sans" panose="020B0502020104020203"/>
                <a:cs typeface="+mn-lt"/>
                <a:sym typeface="Gill Sans" panose="020B0502020104020203"/>
                <a:hlinkClick r:id="rId3"/>
              </a:rPr>
              <a:t> </a:t>
            </a:r>
            <a:r>
              <a:rPr lang="en-US" sz="1800" dirty="0">
                <a:solidFill>
                  <a:schemeClr val="tx1"/>
                </a:solidFill>
                <a:latin typeface="+mn-lt"/>
                <a:ea typeface="Gill Sans" panose="020B0502020104020203"/>
                <a:cs typeface="+mn-lt"/>
                <a:sym typeface="Gill Sans" panose="020B0502020104020203"/>
              </a:rPr>
              <a:t>        </a:t>
            </a:r>
            <a:r>
              <a:rPr lang="en-US" sz="1800">
                <a:solidFill>
                  <a:schemeClr val="tx1"/>
                </a:solidFill>
                <a:latin typeface="+mn-lt"/>
                <a:ea typeface="Gill Sans" panose="020B0502020104020203"/>
                <a:cs typeface="+mn-lt"/>
                <a:sym typeface="Gill Sans" panose="020B0502020104020203"/>
              </a:rPr>
              <a:t>b. Azure ML Studio -</a:t>
            </a:r>
            <a:r>
              <a:rPr lang="en-US" sz="1800" dirty="0">
                <a:solidFill>
                  <a:schemeClr val="tx1"/>
                </a:solidFill>
                <a:latin typeface="+mn-lt"/>
                <a:ea typeface="Gill Sans" panose="020B0502020104020203"/>
                <a:cs typeface="+mn-lt"/>
                <a:sym typeface="Gill Sans" panose="020B0502020104020203"/>
              </a:rPr>
              <a:t> </a:t>
            </a:r>
            <a:r>
              <a:rPr lang="en-US" sz="1800" u="sng" dirty="0">
                <a:solidFill>
                  <a:schemeClr val="tx1"/>
                </a:solidFill>
                <a:latin typeface="+mn-lt"/>
                <a:ea typeface="Gill Sans" panose="020B0502020104020203"/>
                <a:cs typeface="+mn-lt"/>
                <a:sym typeface="Gill Sans" panose="020B0502020104020203"/>
                <a:hlinkClick r:id="rId4"/>
              </a:rPr>
              <a:t>https://studio.azureml.net/</a:t>
            </a:r>
          </a:p>
          <a:p>
            <a:pPr>
              <a:buFont typeface="Arial" panose="020B0604020202020204" pitchFamily="34" charset="0"/>
            </a:pPr>
            <a:endParaRPr lang="en-US" sz="1800" u="sng" dirty="0">
              <a:solidFill>
                <a:schemeClr val="tx1"/>
              </a:solidFill>
              <a:latin typeface="+mn-lt"/>
              <a:ea typeface="Gill Sans" panose="020B0502020104020203"/>
              <a:cs typeface="+mn-lt"/>
              <a:sym typeface="Gill Sans" panose="020B0502020104020203"/>
              <a:hlinkClick r:id="rId4"/>
            </a:endParaRPr>
          </a:p>
          <a:p>
            <a:pPr>
              <a:buFont typeface="Arial" panose="020B0604020202020204" pitchFamily="34" charset="0"/>
            </a:pPr>
            <a:r>
              <a:rPr lang="en-US" sz="1800" u="sng">
                <a:solidFill>
                  <a:schemeClr val="tx1"/>
                </a:solidFill>
                <a:latin typeface="+mn-lt"/>
                <a:ea typeface="Gill Sans" panose="020B0502020104020203"/>
                <a:cs typeface="+mn-lt"/>
              </a:rPr>
              <a:t>Extra Tips</a:t>
            </a:r>
            <a:r>
              <a:rPr lang="en-US" sz="1800">
                <a:solidFill>
                  <a:schemeClr val="tx1"/>
                </a:solidFill>
                <a:latin typeface="+mn-lt"/>
                <a:ea typeface="Gill Sans" panose="020B0502020104020203"/>
                <a:cs typeface="+mn-lt"/>
              </a:rPr>
              <a:t> - </a:t>
            </a:r>
          </a:p>
          <a:p>
            <a:pPr marL="285750" indent="-285750">
              <a:buFont typeface="Arial" panose="020B0604020202020204" pitchFamily="34" charset="0"/>
              <a:buChar char="•"/>
            </a:pPr>
            <a:r>
              <a:rPr lang="en-US" sz="2400">
                <a:solidFill>
                  <a:schemeClr val="tx1"/>
                </a:solidFill>
                <a:latin typeface="+mn-lt"/>
                <a:ea typeface="Gill Sans" panose="020B0502020104020203"/>
                <a:cs typeface="+mn-lt"/>
              </a:rPr>
              <a:t>  Kaggle for better widening of knowledge.</a:t>
            </a:r>
          </a:p>
          <a:p>
            <a:pPr>
              <a:buFont typeface="Arial" panose="020B0604020202020204" pitchFamily="34" charset="0"/>
            </a:pPr>
            <a:r>
              <a:rPr lang="en-US" sz="1800">
                <a:solidFill>
                  <a:schemeClr val="tx1"/>
                </a:solidFill>
                <a:latin typeface="+mn-lt"/>
                <a:ea typeface="Gill Sans" panose="020B0502020104020203"/>
                <a:cs typeface="+mn-lt"/>
              </a:rPr>
              <a:t>          a. Follow profiles of Kaggle Grandmaster Like - </a:t>
            </a:r>
            <a:r>
              <a:rPr lang="en-US" sz="1800">
                <a:solidFill>
                  <a:schemeClr val="tx1"/>
                </a:solidFill>
                <a:latin typeface="+mn-lt"/>
                <a:ea typeface="Gill Sans" panose="020B0502020104020203"/>
                <a:cs typeface="+mn-lt"/>
                <a:hlinkClick r:id="rId5" action="ppaction://hlinkfile">
                  <a:extLst>
                    <a:ext uri="{DAF060AB-1E55-43B9-8AAB-6FB025537F2F}">
                      <wpsdc:hlinkClr xmlns:wpsdc="http://www.wps.cn/officeDocument/2017/drawingmlCustomData" xmlns="" val="0078D4"/>
                      <wpsdc:folHlinkClr xmlns:wpsdc="http://www.wps.cn/officeDocument/2017/drawingmlCustomData" xmlns="" val="0078D4"/>
                      <wpsdc:hlinkUnderline xmlns:wpsdc="http://www.wps.cn/officeDocument/2017/drawingmlCustomData" xmlns="" val="1"/>
                    </a:ext>
                  </a:extLst>
                </a:hlinkClick>
              </a:rPr>
              <a:t>Abhishek Thakur</a:t>
            </a:r>
            <a:r>
              <a:rPr lang="en-US" sz="1800">
                <a:solidFill>
                  <a:schemeClr val="tx1"/>
                </a:solidFill>
                <a:latin typeface="+mn-lt"/>
                <a:ea typeface="Gill Sans" panose="020B0502020104020203"/>
                <a:cs typeface="+mn-lt"/>
              </a:rPr>
              <a:t>, </a:t>
            </a:r>
            <a:r>
              <a:rPr lang="en-US" sz="1800">
                <a:solidFill>
                  <a:schemeClr val="tx1"/>
                </a:solidFill>
                <a:latin typeface="+mn-lt"/>
                <a:ea typeface="Gill Sans" panose="020B0502020104020203"/>
                <a:cs typeface="+mn-lt"/>
                <a:hlinkClick r:id="rId6" action="ppaction://hlinkfile"/>
              </a:rPr>
              <a:t>Parul Pandey</a:t>
            </a:r>
            <a:r>
              <a:rPr lang="en-US" sz="1800">
                <a:solidFill>
                  <a:schemeClr val="tx1"/>
                </a:solidFill>
                <a:latin typeface="+mn-lt"/>
                <a:ea typeface="Gill Sans" panose="020B0502020104020203"/>
                <a:cs typeface="+mn-lt"/>
              </a:rPr>
              <a:t>, etc etc.</a:t>
            </a:r>
          </a:p>
          <a:p>
            <a:pPr marL="285750" indent="-285750">
              <a:buFont typeface="Arial" panose="020B0604020202020204" pitchFamily="34" charset="0"/>
              <a:buChar char="•"/>
            </a:pPr>
            <a:r>
              <a:rPr lang="en-US" sz="2400">
                <a:solidFill>
                  <a:schemeClr val="tx1"/>
                </a:solidFill>
                <a:latin typeface="+mn-lt"/>
                <a:ea typeface="Gill Sans" panose="020B0502020104020203"/>
                <a:cs typeface="+mn-lt"/>
                <a:sym typeface="+mn-ea"/>
              </a:rPr>
              <a:t>  Microsoft AI School  - </a:t>
            </a:r>
            <a:r>
              <a:rPr lang="en-US" sz="1800" u="sng">
                <a:solidFill>
                  <a:schemeClr val="accent1"/>
                </a:solidFill>
                <a:latin typeface="+mn-lt"/>
                <a:ea typeface="Gill Sans" panose="020B0502020104020203"/>
                <a:cs typeface="+mn-lt"/>
                <a:sym typeface="+mn-ea"/>
              </a:rPr>
              <a:t>https://aischool.microsoft.com/</a:t>
            </a:r>
            <a:endParaRPr lang="en-US" sz="2400">
              <a:solidFill>
                <a:schemeClr val="tx1"/>
              </a:solidFill>
              <a:latin typeface="+mn-lt"/>
              <a:ea typeface="Gill Sans" panose="020B0502020104020203"/>
              <a:cs typeface="+mn-lt"/>
              <a:sym typeface="+mn-ea"/>
            </a:endParaRPr>
          </a:p>
          <a:p>
            <a:pPr>
              <a:buFont typeface="Arial" panose="020B0604020202020204" pitchFamily="34" charset="0"/>
            </a:pPr>
            <a:endParaRPr lang="en-US" sz="1800">
              <a:solidFill>
                <a:schemeClr val="tx1"/>
              </a:solidFill>
              <a:latin typeface="+mn-lt"/>
              <a:ea typeface="Gill Sans" panose="020B0502020104020203"/>
              <a:cs typeface="+mn-lt"/>
            </a:endParaRPr>
          </a:p>
          <a:p>
            <a:pPr>
              <a:buFont typeface="Arial" panose="020B0604020202020204" pitchFamily="34" charset="0"/>
            </a:pPr>
            <a:endParaRPr lang="en-US" sz="1800">
              <a:solidFill>
                <a:schemeClr val="tx1"/>
              </a:solidFill>
              <a:latin typeface="+mn-lt"/>
              <a:ea typeface="Gill Sans" panose="020B0502020104020203"/>
              <a:cs typeface="+mn-lt"/>
            </a:endParaRPr>
          </a:p>
          <a:p>
            <a:pPr>
              <a:buFont typeface="Arial" panose="020B0604020202020204" pitchFamily="34" charset="0"/>
            </a:pPr>
            <a:endParaRPr lang="en-US" sz="1800" dirty="0">
              <a:solidFill>
                <a:schemeClr val="tx1"/>
              </a:solidFill>
              <a:latin typeface="+mn-lt"/>
              <a:ea typeface="Gill Sans" panose="020B0502020104020203"/>
              <a:cs typeface="+mn-lt"/>
              <a:sym typeface="Times New Roman" panose="02020603050405020304"/>
            </a:endParaRPr>
          </a:p>
        </p:txBody>
      </p:sp>
      <p:pic>
        <p:nvPicPr>
          <p:cNvPr id="3" name="Picture 2"/>
          <p:cNvPicPr>
            <a:picLocks noChangeAspect="1"/>
          </p:cNvPicPr>
          <p:nvPr/>
        </p:nvPicPr>
        <p:blipFill>
          <a:blip r:embed="rId7"/>
          <a:stretch>
            <a:fillRect/>
          </a:stretch>
        </p:blipFill>
        <p:spPr>
          <a:xfrm>
            <a:off x="8947785" y="457200"/>
            <a:ext cx="2738120" cy="13849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 you!</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9359" y="1423274"/>
            <a:ext cx="6637867" cy="553998"/>
          </a:xfrm>
        </p:spPr>
        <p:txBody>
          <a:bodyPr/>
          <a:lstStyle/>
          <a:p>
            <a:r>
              <a:rPr lang="en-US" dirty="0"/>
              <a:t>Agenda of The Session</a:t>
            </a:r>
          </a:p>
        </p:txBody>
      </p:sp>
      <p:sp>
        <p:nvSpPr>
          <p:cNvPr id="5" name="Text Placeholder 4"/>
          <p:cNvSpPr>
            <a:spLocks noGrp="1"/>
          </p:cNvSpPr>
          <p:nvPr>
            <p:ph type="body" sz="quarter" idx="12"/>
          </p:nvPr>
        </p:nvSpPr>
        <p:spPr>
          <a:xfrm>
            <a:off x="647700" y="2632710"/>
            <a:ext cx="7665720" cy="2154436"/>
          </a:xfrm>
        </p:spPr>
        <p:txBody>
          <a:bodyPr wrap="square"/>
          <a:lstStyle/>
          <a:p>
            <a:pPr marL="342900" indent="-342900">
              <a:buFont typeface="Arial" panose="020B0604020202020204" pitchFamily="34" charset="0"/>
              <a:buChar char="•"/>
            </a:pPr>
            <a:r>
              <a:rPr lang="en-US" dirty="0"/>
              <a:t>Basics of Cloud Computing.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Fundamentals of Microsoft Azure.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Introduction to Machine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Getting started with Azure 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dirty="0"/>
              <a:t>What is Cloud?</a:t>
            </a:r>
          </a:p>
        </p:txBody>
      </p:sp>
      <p:sp>
        <p:nvSpPr>
          <p:cNvPr id="6" name="Text Placeholder 5"/>
          <p:cNvSpPr>
            <a:spLocks noGrp="1"/>
          </p:cNvSpPr>
          <p:nvPr>
            <p:ph type="body" sz="quarter" idx="10"/>
          </p:nvPr>
        </p:nvSpPr>
        <p:spPr>
          <a:xfrm>
            <a:off x="322148" y="3708869"/>
            <a:ext cx="11018520" cy="2240613"/>
          </a:xfrm>
        </p:spPr>
        <p:txBody>
          <a:bodyPr/>
          <a:lstStyle/>
          <a:p>
            <a:r>
              <a:rPr lang="en-US" dirty="0"/>
              <a:t>Cloud computing allows businesses to run essential programs and applications through the Internet, saving them time, space, hassle and lots and lots of money. </a:t>
            </a:r>
          </a:p>
          <a:p>
            <a:r>
              <a:rPr lang="en-US" dirty="0"/>
              <a:t>Billing for cloud services works just like the way you pay for utilities like gas and electricity in your home; it's pay-as-you-go.</a:t>
            </a:r>
          </a:p>
        </p:txBody>
      </p:sp>
      <p:pic>
        <p:nvPicPr>
          <p:cNvPr id="2" name="Picture 1" descr="Картинки по запросу cloud technology flat 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287" y="1284149"/>
            <a:ext cx="2850578" cy="21379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8235"/>
          <a:stretch>
            <a:fillRect/>
          </a:stretch>
        </p:blipFill>
        <p:spPr>
          <a:xfrm>
            <a:off x="8189365" y="174668"/>
            <a:ext cx="3546348" cy="3254332"/>
          </a:xfrm>
          <a:prstGeom prst="rect">
            <a:avLst/>
          </a:prstGeom>
        </p:spPr>
      </p:pic>
      <p:pic>
        <p:nvPicPr>
          <p:cNvPr id="8" name="Picture 7"/>
          <p:cNvPicPr>
            <a:picLocks noChangeAspect="1"/>
          </p:cNvPicPr>
          <p:nvPr/>
        </p:nvPicPr>
        <p:blipFill>
          <a:blip r:embed="rId5"/>
          <a:stretch>
            <a:fillRect/>
          </a:stretch>
        </p:blipFill>
        <p:spPr>
          <a:xfrm>
            <a:off x="5024437" y="1278958"/>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of Cloud Computing</a:t>
            </a:r>
          </a:p>
        </p:txBody>
      </p:sp>
      <p:sp>
        <p:nvSpPr>
          <p:cNvPr id="6" name="Text Placeholder 5"/>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US" dirty="0"/>
              <a:t>Its cost-effective(Consumption Based Model)</a:t>
            </a:r>
          </a:p>
          <a:p>
            <a:pPr marL="457200" indent="-457200">
              <a:buFont typeface="Arial" panose="020B0604020202020204" pitchFamily="34" charset="0"/>
              <a:buChar char="•"/>
            </a:pPr>
            <a:r>
              <a:rPr lang="en-US" dirty="0"/>
              <a:t>It's scalable</a:t>
            </a:r>
          </a:p>
          <a:p>
            <a:pPr marL="457200" indent="-457200">
              <a:buFont typeface="Arial" panose="020B0604020202020204" pitchFamily="34" charset="0"/>
              <a:buChar char="•"/>
            </a:pPr>
            <a:r>
              <a:rPr lang="en-US" dirty="0"/>
              <a:t>It’s elastic</a:t>
            </a:r>
          </a:p>
          <a:p>
            <a:pPr marL="457200" indent="-457200">
              <a:buFont typeface="Arial" panose="020B0604020202020204" pitchFamily="34" charset="0"/>
              <a:buChar char="•"/>
            </a:pPr>
            <a:r>
              <a:rPr lang="en-US" dirty="0"/>
              <a:t>It's current</a:t>
            </a:r>
          </a:p>
          <a:p>
            <a:pPr marL="457200" indent="-457200">
              <a:buFont typeface="Arial" panose="020B0604020202020204" pitchFamily="34" charset="0"/>
              <a:buChar char="•"/>
            </a:pPr>
            <a:r>
              <a:rPr lang="en-US" dirty="0"/>
              <a:t>It’s reliable and secure</a:t>
            </a:r>
          </a:p>
          <a:p>
            <a:pPr marL="457200" indent="-457200">
              <a:buFont typeface="Arial" panose="020B0604020202020204" pitchFamily="34" charset="0"/>
              <a:buChar char="•"/>
            </a:pPr>
            <a:r>
              <a:rPr lang="en-US" dirty="0"/>
              <a:t>It’s global</a:t>
            </a:r>
          </a:p>
        </p:txBody>
      </p:sp>
      <p:pic>
        <p:nvPicPr>
          <p:cNvPr id="5" name="Picture 4"/>
          <p:cNvPicPr>
            <a:picLocks noChangeAspect="1"/>
          </p:cNvPicPr>
          <p:nvPr/>
        </p:nvPicPr>
        <p:blipFill>
          <a:blip r:embed="rId3"/>
          <a:stretch>
            <a:fillRect/>
          </a:stretch>
        </p:blipFill>
        <p:spPr>
          <a:xfrm>
            <a:off x="6954520" y="2054860"/>
            <a:ext cx="4853305" cy="3355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3 Cornerstones of Cloud</a:t>
            </a:r>
          </a:p>
        </p:txBody>
      </p:sp>
      <p:sp>
        <p:nvSpPr>
          <p:cNvPr id="6" name="Text Placeholder 5"/>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pPr>
            <a:r>
              <a:rPr lang="en-US" dirty="0"/>
              <a:t>Software as a Service-Software as a service, is a way of delivering centrally hosted applications over the internet as a service.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Infrastructure as a Service-Infrastructure as a service, IaaS or IaaS, allows customers to instantly build out new hardware and other network devices.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Platform as a Service-Platform as a Service or PaaS is relatively new to the cloud world but it has quickly gained customers as it provides an easier approach to accessing a development rich environment for application building. </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B4590-AA4D-41B6-AA80-3834D5FA6D11}"/>
              </a:ext>
            </a:extLst>
          </p:cNvPr>
          <p:cNvPicPr>
            <a:picLocks noChangeAspect="1"/>
          </p:cNvPicPr>
          <p:nvPr/>
        </p:nvPicPr>
        <p:blipFill rotWithShape="1">
          <a:blip r:embed="rId3"/>
          <a:srcRect l="1972" t="2397"/>
          <a:stretch/>
        </p:blipFill>
        <p:spPr>
          <a:xfrm>
            <a:off x="678729" y="1046375"/>
            <a:ext cx="10392524" cy="4383464"/>
          </a:xfrm>
          <a:prstGeom prst="rect">
            <a:avLst/>
          </a:prstGeom>
        </p:spPr>
      </p:pic>
    </p:spTree>
    <p:extLst>
      <p:ext uri="{BB962C8B-B14F-4D97-AF65-F5344CB8AC3E}">
        <p14:creationId xmlns:p14="http://schemas.microsoft.com/office/powerpoint/2010/main" val="2553938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6" name="Text Placeholder 5"/>
          <p:cNvSpPr>
            <a:spLocks noGrp="1"/>
          </p:cNvSpPr>
          <p:nvPr>
            <p:ph type="body" sz="quarter" idx="10"/>
          </p:nvPr>
        </p:nvSpPr>
        <p:spPr>
          <a:xfrm>
            <a:off x="586390" y="1434370"/>
            <a:ext cx="11018520" cy="861774"/>
          </a:xfrm>
        </p:spPr>
        <p:txBody>
          <a:bodyPr/>
          <a:lstStyle/>
          <a:p>
            <a:r>
              <a:rPr lang="en-US" dirty="0"/>
              <a:t>A cloud deployment model basically defines how the data is stored and how users interact with it.</a:t>
            </a:r>
          </a:p>
        </p:txBody>
      </p:sp>
      <p:sp>
        <p:nvSpPr>
          <p:cNvPr id="4" name="Text Placeholder 5"/>
          <p:cNvSpPr txBox="1"/>
          <p:nvPr/>
        </p:nvSpPr>
        <p:spPr>
          <a:xfrm>
            <a:off x="512546" y="2567226"/>
            <a:ext cx="11018520" cy="3360920"/>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primarily 4 types of models-</a:t>
            </a:r>
          </a:p>
          <a:p>
            <a:pPr marL="457200" indent="-457200">
              <a:buFont typeface="Arial" panose="020B0604020202020204" pitchFamily="34" charset="0"/>
              <a:buChar char="•"/>
            </a:pPr>
            <a:r>
              <a:rPr lang="en-US" dirty="0"/>
              <a:t>Public-Public Cloud is a type of cloud hosting that allows the accessibility of systems &amp; its services to its clients/users easily.</a:t>
            </a:r>
          </a:p>
          <a:p>
            <a:endParaRPr lang="en-US" dirty="0"/>
          </a:p>
          <a:p>
            <a:pPr marL="457200" indent="-457200">
              <a:buFont typeface="Arial" panose="020B0604020202020204" pitchFamily="34" charset="0"/>
              <a:buChar char="•"/>
            </a:pPr>
            <a:r>
              <a:rPr lang="en-US" dirty="0"/>
              <a:t>Private-As opposed to a public cloud that is available to the general public, only one specific company owns a private one.</a:t>
            </a:r>
          </a:p>
          <a:p>
            <a:pPr marL="457200" indent="-457200">
              <a:buFont typeface="Arial" panose="020B0604020202020204" pitchFamily="34" charset="0"/>
              <a:buChar char="•"/>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TEMPLATE</Template>
  <TotalTime>1688</TotalTime>
  <Words>2283</Words>
  <Application>Microsoft Office PowerPoint</Application>
  <PresentationFormat>Widescreen</PresentationFormat>
  <Paragraphs>247</Paragraphs>
  <Slides>39</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-apple-system</vt: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Getting Started with Azure and Machine Learning</vt:lpstr>
      <vt:lpstr>Jasleen Sondhi</vt:lpstr>
      <vt:lpstr>Agenda of The Session</vt:lpstr>
      <vt:lpstr>What is Cloud?</vt:lpstr>
      <vt:lpstr>Benefits of Cloud Computing</vt:lpstr>
      <vt:lpstr>3 Cornerstones of Cloud</vt:lpstr>
      <vt:lpstr>PowerPoint Presentation</vt:lpstr>
      <vt:lpstr>Cloud Deployment Models</vt:lpstr>
      <vt:lpstr>Cloud Deployment Models</vt:lpstr>
      <vt:lpstr>What is Microsoft Azure?</vt:lpstr>
      <vt:lpstr>Microsoft Azure </vt:lpstr>
      <vt:lpstr>How does Azure work?</vt:lpstr>
      <vt:lpstr>How to use Azure?</vt:lpstr>
      <vt:lpstr>Tour of Azure Services</vt:lpstr>
      <vt:lpstr>What is a VM? Why use a VM?</vt:lpstr>
      <vt:lpstr>Lets learn how to create a VM!</vt:lpstr>
      <vt:lpstr>PowerPoint Presentation</vt:lpstr>
      <vt:lpstr>Introduction to Machine Learning!</vt:lpstr>
      <vt:lpstr>AI : Artificial Intelligence</vt:lpstr>
      <vt:lpstr>AI : Artificial Intelligence</vt:lpstr>
      <vt:lpstr>AI vs ML vs DL</vt:lpstr>
      <vt:lpstr>PowerPoint Presentation</vt:lpstr>
      <vt:lpstr>Machine Learning</vt:lpstr>
      <vt:lpstr>PowerPoint Presentation</vt:lpstr>
      <vt:lpstr>PowerPoint Presentation</vt:lpstr>
      <vt:lpstr>Types of ML Algorithms</vt:lpstr>
      <vt:lpstr>Paradigms of Supervised Learning</vt:lpstr>
      <vt:lpstr>Some Applications of Supervised Learning</vt:lpstr>
      <vt:lpstr>Unsupervised Learning : Clustering</vt:lpstr>
      <vt:lpstr>Some Applications of Unsupervised Learning</vt:lpstr>
      <vt:lpstr>Reinforcement Learning</vt:lpstr>
      <vt:lpstr>Some Applications of Reinforcement Learning</vt:lpstr>
      <vt:lpstr>Knowing more about Azure ML</vt:lpstr>
      <vt:lpstr>End to End ML Workflow</vt:lpstr>
      <vt:lpstr>Azure Machine Learning</vt:lpstr>
      <vt:lpstr>Azure Machine Learning</vt:lpstr>
      <vt:lpstr>Getting Started with Azure ML!</vt:lpstr>
      <vt:lpstr>Thank you!</vt:lpstr>
    </vt:vector>
  </TitlesOfParts>
  <Manager>&lt;Comms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lastModifiedBy>Jasleen Sondhi</cp:lastModifiedBy>
  <cp:revision>99</cp:revision>
  <dcterms:created xsi:type="dcterms:W3CDTF">2019-03-28T18:40:00Z</dcterms:created>
  <dcterms:modified xsi:type="dcterms:W3CDTF">2020-11-14T09:03:17Z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KSOProductBuildVer">
    <vt:lpwstr>1033-11.2.0.9739</vt:lpwstr>
  </property>
</Properties>
</file>